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2" r:id="rId2"/>
  </p:sldMasterIdLst>
  <p:notesMasterIdLst>
    <p:notesMasterId r:id="rId39"/>
  </p:notesMasterIdLst>
  <p:sldIdLst>
    <p:sldId id="352" r:id="rId3"/>
    <p:sldId id="353" r:id="rId4"/>
    <p:sldId id="330" r:id="rId5"/>
    <p:sldId id="275" r:id="rId6"/>
    <p:sldId id="276" r:id="rId7"/>
    <p:sldId id="358" r:id="rId8"/>
    <p:sldId id="359" r:id="rId9"/>
    <p:sldId id="360" r:id="rId10"/>
    <p:sldId id="361" r:id="rId11"/>
    <p:sldId id="357" r:id="rId12"/>
    <p:sldId id="356" r:id="rId13"/>
    <p:sldId id="362" r:id="rId14"/>
    <p:sldId id="290" r:id="rId15"/>
    <p:sldId id="334" r:id="rId16"/>
    <p:sldId id="363" r:id="rId17"/>
    <p:sldId id="335" r:id="rId18"/>
    <p:sldId id="338" r:id="rId19"/>
    <p:sldId id="280" r:id="rId20"/>
    <p:sldId id="281" r:id="rId21"/>
    <p:sldId id="365" r:id="rId22"/>
    <p:sldId id="364" r:id="rId23"/>
    <p:sldId id="367" r:id="rId24"/>
    <p:sldId id="368" r:id="rId25"/>
    <p:sldId id="370" r:id="rId26"/>
    <p:sldId id="375" r:id="rId27"/>
    <p:sldId id="371" r:id="rId28"/>
    <p:sldId id="376" r:id="rId29"/>
    <p:sldId id="377" r:id="rId30"/>
    <p:sldId id="380" r:id="rId31"/>
    <p:sldId id="381" r:id="rId32"/>
    <p:sldId id="382" r:id="rId33"/>
    <p:sldId id="383" r:id="rId34"/>
    <p:sldId id="384" r:id="rId35"/>
    <p:sldId id="372" r:id="rId36"/>
    <p:sldId id="373"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hvkfs9ZvqPDWFtgMXS+IYdxb5V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80" autoAdjust="0"/>
  </p:normalViewPr>
  <p:slideViewPr>
    <p:cSldViewPr snapToGrid="0">
      <p:cViewPr varScale="1">
        <p:scale>
          <a:sx n="48" d="100"/>
          <a:sy n="48" d="100"/>
        </p:scale>
        <p:origin x="13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51"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Power Distance</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Sheet1!$D$4:$D$7</c:f>
              <c:strCache>
                <c:ptCount val="4"/>
                <c:pt idx="0">
                  <c:v>Brazil</c:v>
                </c:pt>
                <c:pt idx="1">
                  <c:v>China</c:v>
                </c:pt>
                <c:pt idx="2">
                  <c:v>Germany</c:v>
                </c:pt>
                <c:pt idx="3">
                  <c:v>United States</c:v>
                </c:pt>
              </c:strCache>
            </c:strRef>
          </c:cat>
          <c:val>
            <c:numRef>
              <c:f>Sheet1!$E$4:$E$7</c:f>
              <c:numCache>
                <c:formatCode>General</c:formatCode>
                <c:ptCount val="4"/>
                <c:pt idx="0">
                  <c:v>69</c:v>
                </c:pt>
                <c:pt idx="1">
                  <c:v>80</c:v>
                </c:pt>
                <c:pt idx="2">
                  <c:v>35</c:v>
                </c:pt>
                <c:pt idx="3">
                  <c:v>40</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Individualism</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Sheet1!$D$23:$D$26</c:f>
              <c:strCache>
                <c:ptCount val="4"/>
                <c:pt idx="0">
                  <c:v>Brazil</c:v>
                </c:pt>
                <c:pt idx="1">
                  <c:v>China</c:v>
                </c:pt>
                <c:pt idx="2">
                  <c:v>Germany</c:v>
                </c:pt>
                <c:pt idx="3">
                  <c:v>United States</c:v>
                </c:pt>
              </c:strCache>
            </c:strRef>
          </c:cat>
          <c:val>
            <c:numRef>
              <c:f>Sheet1!$E$23:$E$26</c:f>
              <c:numCache>
                <c:formatCode>General</c:formatCode>
                <c:ptCount val="4"/>
                <c:pt idx="0">
                  <c:v>38</c:v>
                </c:pt>
                <c:pt idx="1">
                  <c:v>20</c:v>
                </c:pt>
                <c:pt idx="2">
                  <c:v>67</c:v>
                </c:pt>
                <c:pt idx="3">
                  <c:v>91</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Masculinity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Sheet1!$D$42:$D$45</c:f>
              <c:strCache>
                <c:ptCount val="4"/>
                <c:pt idx="0">
                  <c:v>Brazil</c:v>
                </c:pt>
                <c:pt idx="1">
                  <c:v>China</c:v>
                </c:pt>
                <c:pt idx="2">
                  <c:v>Germany</c:v>
                </c:pt>
                <c:pt idx="3">
                  <c:v>United States</c:v>
                </c:pt>
              </c:strCache>
            </c:strRef>
          </c:cat>
          <c:val>
            <c:numRef>
              <c:f>Sheet1!$E$42:$E$45</c:f>
              <c:numCache>
                <c:formatCode>General</c:formatCode>
                <c:ptCount val="4"/>
                <c:pt idx="0">
                  <c:v>49</c:v>
                </c:pt>
                <c:pt idx="1">
                  <c:v>66</c:v>
                </c:pt>
                <c:pt idx="2">
                  <c:v>66</c:v>
                </c:pt>
                <c:pt idx="3">
                  <c:v>62</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Uncertainty Avoidance</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Sheet1!$D$61:$D$64</c:f>
              <c:strCache>
                <c:ptCount val="4"/>
                <c:pt idx="0">
                  <c:v>Brazil</c:v>
                </c:pt>
                <c:pt idx="1">
                  <c:v>China</c:v>
                </c:pt>
                <c:pt idx="2">
                  <c:v>Germany</c:v>
                </c:pt>
                <c:pt idx="3">
                  <c:v>United States</c:v>
                </c:pt>
              </c:strCache>
            </c:strRef>
          </c:cat>
          <c:val>
            <c:numRef>
              <c:f>Sheet1!$E$61:$E$64</c:f>
              <c:numCache>
                <c:formatCode>General</c:formatCode>
                <c:ptCount val="4"/>
                <c:pt idx="0">
                  <c:v>76</c:v>
                </c:pt>
                <c:pt idx="1">
                  <c:v>30</c:v>
                </c:pt>
                <c:pt idx="2">
                  <c:v>65</c:v>
                </c:pt>
                <c:pt idx="3">
                  <c:v>46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Long Term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Sheet1!$D$79:$D$82</c:f>
              <c:strCache>
                <c:ptCount val="4"/>
                <c:pt idx="0">
                  <c:v>Brazil</c:v>
                </c:pt>
                <c:pt idx="1">
                  <c:v>China</c:v>
                </c:pt>
                <c:pt idx="2">
                  <c:v>Germany</c:v>
                </c:pt>
                <c:pt idx="3">
                  <c:v>United States</c:v>
                </c:pt>
              </c:strCache>
            </c:strRef>
          </c:cat>
          <c:val>
            <c:numRef>
              <c:f>Sheet1!$E$79:$E$82</c:f>
              <c:numCache>
                <c:formatCode>General</c:formatCode>
                <c:ptCount val="4"/>
                <c:pt idx="0">
                  <c:v>44</c:v>
                </c:pt>
                <c:pt idx="1">
                  <c:v>87</c:v>
                </c:pt>
                <c:pt idx="2">
                  <c:v>83</c:v>
                </c:pt>
                <c:pt idx="3">
                  <c:v>26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1800" dirty="0">
                <a:effectLst/>
              </a:rPr>
              <a:t>Time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Sheet1!$D$97:$D$100</c:f>
              <c:strCache>
                <c:ptCount val="4"/>
                <c:pt idx="0">
                  <c:v>Brazil</c:v>
                </c:pt>
                <c:pt idx="1">
                  <c:v>China</c:v>
                </c:pt>
                <c:pt idx="2">
                  <c:v>Germany</c:v>
                </c:pt>
                <c:pt idx="3">
                  <c:v>United States</c:v>
                </c:pt>
              </c:strCache>
            </c:strRef>
          </c:cat>
          <c:val>
            <c:numRef>
              <c:f>Sheet1!$E$97:$E$100</c:f>
              <c:numCache>
                <c:formatCode>General</c:formatCode>
                <c:ptCount val="4"/>
                <c:pt idx="0">
                  <c:v>59</c:v>
                </c:pt>
                <c:pt idx="1">
                  <c:v>24</c:v>
                </c:pt>
                <c:pt idx="2">
                  <c:v>40</c:v>
                </c:pt>
                <c:pt idx="3">
                  <c:v>68</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9C93CF-C5BC-4118-A87E-7510EE10A7E7}" type="doc">
      <dgm:prSet loTypeId="urn:microsoft.com/office/officeart/2005/8/layout/process3" loCatId="process" qsTypeId="urn:microsoft.com/office/officeart/2005/8/quickstyle/simple1" qsCatId="simple" csTypeId="urn:microsoft.com/office/officeart/2005/8/colors/accent1_2" csCatId="accent1" phldr="1"/>
      <dgm:spPr/>
    </dgm:pt>
    <dgm:pt modelId="{CC1B837A-8EBB-4262-9183-6080F4C60E8E}">
      <dgm:prSet phldrT="[Text]" custT="1">
        <dgm:style>
          <a:lnRef idx="0">
            <a:schemeClr val="accent2"/>
          </a:lnRef>
          <a:fillRef idx="3">
            <a:schemeClr val="accent2"/>
          </a:fillRef>
          <a:effectRef idx="3">
            <a:schemeClr val="accent2"/>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Follower Compliance</a:t>
          </a:r>
          <a:endParaRPr lang="en-US" sz="2800" dirty="0">
            <a:effectLst>
              <a:outerShdw blurRad="38100" dist="38100" dir="2700000" algn="tl">
                <a:srgbClr val="000000">
                  <a:alpha val="43137"/>
                </a:srgbClr>
              </a:outerShdw>
            </a:effectLst>
          </a:endParaRPr>
        </a:p>
      </dgm:t>
    </dgm:pt>
    <dgm:pt modelId="{B6BC1B3D-7A88-4C3A-B482-1B5C12EF1953}" type="parTrans" cxnId="{554FF451-E4B7-4183-9520-463DF9DD7A59}">
      <dgm:prSet/>
      <dgm:spPr/>
      <dgm:t>
        <a:bodyPr/>
        <a:lstStyle/>
        <a:p>
          <a:endParaRPr lang="en-US"/>
        </a:p>
      </dgm:t>
    </dgm:pt>
    <dgm:pt modelId="{13133104-ADD0-43C9-8D86-6E807C0BDF18}" type="sibTrans" cxnId="{554FF451-E4B7-4183-9520-463DF9DD7A59}">
      <dgm:prSet/>
      <dgm:spPr>
        <a:solidFill>
          <a:schemeClr val="accent2">
            <a:lumMod val="60000"/>
            <a:lumOff val="40000"/>
          </a:schemeClr>
        </a:solidFill>
      </dgm:spPr>
      <dgm:t>
        <a:bodyPr/>
        <a:lstStyle/>
        <a:p>
          <a:endParaRPr lang="en-US"/>
        </a:p>
      </dgm:t>
    </dgm:pt>
    <dgm:pt modelId="{8965CF7A-613F-4D37-9FFF-A45A9A1F83FC}">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Group Effectiveness</a:t>
          </a:r>
        </a:p>
      </dgm:t>
    </dgm:pt>
    <dgm:pt modelId="{EA0DE732-592A-412E-8908-71B57EA383F4}" type="parTrans" cxnId="{33E42F35-96A0-45CD-921F-2E4EDA25D4D9}">
      <dgm:prSet/>
      <dgm:spPr/>
      <dgm:t>
        <a:bodyPr/>
        <a:lstStyle/>
        <a:p>
          <a:endParaRPr lang="en-US"/>
        </a:p>
      </dgm:t>
    </dgm:pt>
    <dgm:pt modelId="{77827674-58CB-4AF9-9A87-54BA7BE1DF04}" type="sibTrans" cxnId="{33E42F35-96A0-45CD-921F-2E4EDA25D4D9}">
      <dgm:prSet/>
      <dgm:spPr/>
      <dgm:t>
        <a:bodyPr/>
        <a:lstStyle/>
        <a:p>
          <a:endParaRPr lang="en-US"/>
        </a:p>
      </dgm:t>
    </dgm:pt>
    <dgm:pt modelId="{AD7BCDD2-7D9A-48A0-B617-CDE7118EB1F3}">
      <dgm:prSet phldrT="[Text]"/>
      <dgm:spPr/>
      <dgm:t>
        <a:bodyPr/>
        <a:lstStyle/>
        <a:p>
          <a:r>
            <a:rPr lang="en-US" dirty="0"/>
            <a:t>Influence/ Power tactic (e.g., use if rationality)</a:t>
          </a:r>
        </a:p>
      </dgm:t>
    </dgm:pt>
    <dgm:pt modelId="{6D9A1A40-CDE8-441B-971C-EC41E52E694A}" type="parTrans" cxnId="{36A7C3D7-DAE3-4526-B086-21B73E6A164B}">
      <dgm:prSet/>
      <dgm:spPr/>
      <dgm:t>
        <a:bodyPr/>
        <a:lstStyle/>
        <a:p>
          <a:endParaRPr lang="en-US"/>
        </a:p>
      </dgm:t>
    </dgm:pt>
    <dgm:pt modelId="{F70BBDE0-0978-4EF5-A28E-EE2DC840F4AD}" type="sibTrans" cxnId="{36A7C3D7-DAE3-4526-B086-21B73E6A164B}">
      <dgm:prSet/>
      <dgm:spPr/>
      <dgm:t>
        <a:bodyPr/>
        <a:lstStyle/>
        <a:p>
          <a:endParaRPr lang="en-US"/>
        </a:p>
      </dgm:t>
    </dgm:pt>
    <dgm:pt modelId="{65DDAF1D-41AA-47F7-829F-E57B82852C2F}">
      <dgm:prSet phldrT="[Text]"/>
      <dgm:spPr>
        <a:ln>
          <a:solidFill>
            <a:schemeClr val="accent2">
              <a:lumMod val="75000"/>
            </a:schemeClr>
          </a:solidFill>
        </a:ln>
      </dgm:spPr>
      <dgm:t>
        <a:bodyPr/>
        <a:lstStyle/>
        <a:p>
          <a:r>
            <a:rPr lang="en-US"/>
            <a:t>Alineation &amp; Resistance</a:t>
          </a:r>
        </a:p>
      </dgm:t>
    </dgm:pt>
    <dgm:pt modelId="{5953513D-43DB-42E8-A1CF-E6088F20405F}" type="parTrans" cxnId="{70A3D806-73FB-4D43-865D-4DCEEB1CCBF8}">
      <dgm:prSet/>
      <dgm:spPr/>
      <dgm:t>
        <a:bodyPr/>
        <a:lstStyle/>
        <a:p>
          <a:endParaRPr lang="en-US"/>
        </a:p>
      </dgm:t>
    </dgm:pt>
    <dgm:pt modelId="{6A8BA750-DF72-424D-B08C-E3D8EB37E050}" type="sibTrans" cxnId="{70A3D806-73FB-4D43-865D-4DCEEB1CCBF8}">
      <dgm:prSet/>
      <dgm:spPr/>
      <dgm:t>
        <a:bodyPr/>
        <a:lstStyle/>
        <a:p>
          <a:endParaRPr lang="en-US"/>
        </a:p>
      </dgm:t>
    </dgm:pt>
    <dgm:pt modelId="{AD11050E-E6FF-4087-AD8F-2106E7E9268F}">
      <dgm:prSet phldrT="[Text]"/>
      <dgm:spPr>
        <a:ln>
          <a:solidFill>
            <a:schemeClr val="accent2">
              <a:lumMod val="75000"/>
            </a:schemeClr>
          </a:solidFill>
        </a:ln>
      </dgm:spPr>
      <dgm:t>
        <a:bodyPr/>
        <a:lstStyle/>
        <a:p>
          <a:r>
            <a:rPr lang="en-US" dirty="0"/>
            <a:t>Calculative compliance</a:t>
          </a:r>
        </a:p>
      </dgm:t>
    </dgm:pt>
    <dgm:pt modelId="{8980313A-6AE0-40CB-B6D3-69B04F84B743}" type="parTrans" cxnId="{D2FE924F-138F-4BA7-B482-8F7ACD561DB7}">
      <dgm:prSet/>
      <dgm:spPr/>
      <dgm:t>
        <a:bodyPr/>
        <a:lstStyle/>
        <a:p>
          <a:endParaRPr lang="en-US"/>
        </a:p>
      </dgm:t>
    </dgm:pt>
    <dgm:pt modelId="{C2773033-4393-40E0-9B7B-247612D252E9}" type="sibTrans" cxnId="{D2FE924F-138F-4BA7-B482-8F7ACD561DB7}">
      <dgm:prSet/>
      <dgm:spPr/>
      <dgm:t>
        <a:bodyPr/>
        <a:lstStyle/>
        <a:p>
          <a:endParaRPr lang="en-US"/>
        </a:p>
      </dgm:t>
    </dgm:pt>
    <dgm:pt modelId="{8B2A7786-3846-4757-91C0-7EE35D09FC23}">
      <dgm:prSet phldrT="[Text]"/>
      <dgm:spPr>
        <a:ln>
          <a:solidFill>
            <a:schemeClr val="accent2">
              <a:lumMod val="75000"/>
            </a:schemeClr>
          </a:solidFill>
        </a:ln>
      </dgm:spPr>
      <dgm:t>
        <a:bodyPr/>
        <a:lstStyle/>
        <a:p>
          <a:r>
            <a:rPr lang="en-US"/>
            <a:t>Identification</a:t>
          </a:r>
        </a:p>
      </dgm:t>
    </dgm:pt>
    <dgm:pt modelId="{C0729625-9BD7-4A28-806C-337C009BF68C}" type="parTrans" cxnId="{E5F3B849-EA01-43A9-809E-478221D169EE}">
      <dgm:prSet/>
      <dgm:spPr/>
      <dgm:t>
        <a:bodyPr/>
        <a:lstStyle/>
        <a:p>
          <a:endParaRPr lang="en-US"/>
        </a:p>
      </dgm:t>
    </dgm:pt>
    <dgm:pt modelId="{B3029B7F-43BE-4A5A-A3F3-F81C64F65DD8}" type="sibTrans" cxnId="{E5F3B849-EA01-43A9-809E-478221D169EE}">
      <dgm:prSet/>
      <dgm:spPr/>
      <dgm:t>
        <a:bodyPr/>
        <a:lstStyle/>
        <a:p>
          <a:endParaRPr lang="en-US"/>
        </a:p>
      </dgm:t>
    </dgm:pt>
    <dgm:pt modelId="{857B9CC7-BF4D-4F5E-8F0D-13F6FA1CA277}">
      <dgm:prSet phldrT="[Text]"/>
      <dgm:spPr>
        <a:ln>
          <a:solidFill>
            <a:schemeClr val="accent2">
              <a:lumMod val="75000"/>
            </a:schemeClr>
          </a:solidFill>
        </a:ln>
      </dgm:spPr>
      <dgm:t>
        <a:bodyPr/>
        <a:lstStyle/>
        <a:p>
          <a:r>
            <a:rPr lang="en-US" dirty="0"/>
            <a:t>Internalization – Commitment</a:t>
          </a:r>
        </a:p>
      </dgm:t>
    </dgm:pt>
    <dgm:pt modelId="{1FDFD092-AAA3-4318-B2A2-66F83348A58A}" type="parTrans" cxnId="{E9CFFC65-C1CA-4A01-B8A7-6E51603C981C}">
      <dgm:prSet/>
      <dgm:spPr/>
      <dgm:t>
        <a:bodyPr/>
        <a:lstStyle/>
        <a:p>
          <a:endParaRPr lang="en-US"/>
        </a:p>
      </dgm:t>
    </dgm:pt>
    <dgm:pt modelId="{ACE1F969-8984-4C2C-830B-1B04336D066C}" type="sibTrans" cxnId="{E9CFFC65-C1CA-4A01-B8A7-6E51603C981C}">
      <dgm:prSet/>
      <dgm:spPr/>
      <dgm:t>
        <a:bodyPr/>
        <a:lstStyle/>
        <a:p>
          <a:endParaRPr lang="en-US"/>
        </a:p>
      </dgm:t>
    </dgm:pt>
    <dgm:pt modelId="{7EC1B251-D1E4-4533-8A2E-A36F31B4EECF}">
      <dgm:prSet phldrT="[Text]"/>
      <dgm:spPr>
        <a:ln>
          <a:solidFill>
            <a:schemeClr val="accent6">
              <a:lumMod val="75000"/>
            </a:schemeClr>
          </a:solidFill>
        </a:ln>
      </dgm:spPr>
      <dgm:t>
        <a:bodyPr/>
        <a:lstStyle/>
        <a:p>
          <a:r>
            <a:rPr lang="en-US" dirty="0"/>
            <a:t>Follower satisfaction</a:t>
          </a:r>
        </a:p>
      </dgm:t>
    </dgm:pt>
    <dgm:pt modelId="{EF9580B4-E7B6-4A7E-9BF5-E8CEFA9A52D3}" type="parTrans" cxnId="{290FF9F9-8C57-4327-ACC2-99D7F5F2AFA9}">
      <dgm:prSet/>
      <dgm:spPr/>
      <dgm:t>
        <a:bodyPr/>
        <a:lstStyle/>
        <a:p>
          <a:endParaRPr lang="en-US"/>
        </a:p>
      </dgm:t>
    </dgm:pt>
    <dgm:pt modelId="{CE6F009C-3C04-499C-BFA6-8B73FCB3E220}" type="sibTrans" cxnId="{290FF9F9-8C57-4327-ACC2-99D7F5F2AFA9}">
      <dgm:prSet/>
      <dgm:spPr/>
      <dgm:t>
        <a:bodyPr/>
        <a:lstStyle/>
        <a:p>
          <a:endParaRPr lang="en-US"/>
        </a:p>
      </dgm:t>
    </dgm:pt>
    <dgm:pt modelId="{79BE232D-5795-46D8-8C2B-1679A6D53018}">
      <dgm:prSet phldrT="[Text]"/>
      <dgm:spPr>
        <a:ln>
          <a:solidFill>
            <a:schemeClr val="accent6">
              <a:lumMod val="75000"/>
            </a:schemeClr>
          </a:solidFill>
        </a:ln>
      </dgm:spPr>
      <dgm:t>
        <a:bodyPr/>
        <a:lstStyle/>
        <a:p>
          <a:r>
            <a:rPr lang="en-US" dirty="0"/>
            <a:t>Follower motivation</a:t>
          </a:r>
        </a:p>
      </dgm:t>
    </dgm:pt>
    <dgm:pt modelId="{454E0B74-20DB-485F-B8A5-80DADE265EAD}" type="parTrans" cxnId="{9B055006-82DC-4DCC-BAEC-DD36636D6D9E}">
      <dgm:prSet/>
      <dgm:spPr/>
      <dgm:t>
        <a:bodyPr/>
        <a:lstStyle/>
        <a:p>
          <a:endParaRPr lang="en-US"/>
        </a:p>
      </dgm:t>
    </dgm:pt>
    <dgm:pt modelId="{3C456D8E-21A3-4DFA-BF65-6F5FABEA4637}" type="sibTrans" cxnId="{9B055006-82DC-4DCC-BAEC-DD36636D6D9E}">
      <dgm:prSet/>
      <dgm:spPr/>
      <dgm:t>
        <a:bodyPr/>
        <a:lstStyle/>
        <a:p>
          <a:endParaRPr lang="en-US"/>
        </a:p>
      </dgm:t>
    </dgm:pt>
    <dgm:pt modelId="{445B587C-9316-44CE-BB4D-94884A0BD312}">
      <dgm:prSet phldrT="[Text]"/>
      <dgm:spPr>
        <a:ln>
          <a:solidFill>
            <a:schemeClr val="accent6">
              <a:lumMod val="75000"/>
            </a:schemeClr>
          </a:solidFill>
        </a:ln>
      </dgm:spPr>
      <dgm:t>
        <a:bodyPr/>
        <a:lstStyle/>
        <a:p>
          <a:r>
            <a:rPr lang="en-US" dirty="0"/>
            <a:t>Follower performance</a:t>
          </a:r>
        </a:p>
      </dgm:t>
    </dgm:pt>
    <dgm:pt modelId="{C8E8B800-0EDC-404D-9E5E-C310DAA0A3A0}" type="parTrans" cxnId="{9E6A7574-DF74-4346-B809-505C91E258D5}">
      <dgm:prSet/>
      <dgm:spPr/>
      <dgm:t>
        <a:bodyPr/>
        <a:lstStyle/>
        <a:p>
          <a:endParaRPr lang="en-US"/>
        </a:p>
      </dgm:t>
    </dgm:pt>
    <dgm:pt modelId="{8F63AD59-A158-4D5E-9516-237EB88C9086}" type="sibTrans" cxnId="{9E6A7574-DF74-4346-B809-505C91E258D5}">
      <dgm:prSet/>
      <dgm:spPr/>
      <dgm:t>
        <a:bodyPr/>
        <a:lstStyle/>
        <a:p>
          <a:endParaRPr lang="en-US"/>
        </a:p>
      </dgm:t>
    </dgm:pt>
    <dgm:pt modelId="{6334135B-BDBD-464D-ABC7-1272F42082C0}">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Leader</a:t>
          </a:r>
          <a:endParaRPr lang="en-US" sz="2800" dirty="0">
            <a:effectLst>
              <a:outerShdw blurRad="38100" dist="38100" dir="2700000" algn="tl">
                <a:srgbClr val="000000">
                  <a:alpha val="43137"/>
                </a:srgbClr>
              </a:outerShdw>
            </a:effectLst>
          </a:endParaRPr>
        </a:p>
      </dgm:t>
    </dgm:pt>
    <dgm:pt modelId="{9051757E-DF8B-48B9-938B-87786A9B8872}" type="sibTrans" cxnId="{38C8A559-0769-4507-A03D-BE71640DDC80}">
      <dgm:prSet/>
      <dgm:spPr>
        <a:solidFill>
          <a:srgbClr val="0070C0"/>
        </a:solidFill>
      </dgm:spPr>
      <dgm:t>
        <a:bodyPr/>
        <a:lstStyle/>
        <a:p>
          <a:endParaRPr lang="en-US"/>
        </a:p>
      </dgm:t>
    </dgm:pt>
    <dgm:pt modelId="{FE1BFA19-C8E8-4414-927E-517B18A35F6E}" type="parTrans" cxnId="{38C8A559-0769-4507-A03D-BE71640DDC80}">
      <dgm:prSet/>
      <dgm:spPr/>
      <dgm:t>
        <a:bodyPr/>
        <a:lstStyle/>
        <a:p>
          <a:endParaRPr lang="en-US"/>
        </a:p>
      </dgm:t>
    </dgm:pt>
    <dgm:pt modelId="{71E5F501-10A0-4D88-A67C-0BCBEC2A50EA}" type="pres">
      <dgm:prSet presAssocID="{4C9C93CF-C5BC-4118-A87E-7510EE10A7E7}" presName="linearFlow" presStyleCnt="0">
        <dgm:presLayoutVars>
          <dgm:dir/>
          <dgm:animLvl val="lvl"/>
          <dgm:resizeHandles val="exact"/>
        </dgm:presLayoutVars>
      </dgm:prSet>
      <dgm:spPr/>
    </dgm:pt>
    <dgm:pt modelId="{9E5F9BDD-0979-44D8-9AD4-891D086BAB11}" type="pres">
      <dgm:prSet presAssocID="{6334135B-BDBD-464D-ABC7-1272F42082C0}" presName="composite" presStyleCnt="0"/>
      <dgm:spPr/>
    </dgm:pt>
    <dgm:pt modelId="{01D229A6-D886-464C-A393-B30C3FF70CAC}" type="pres">
      <dgm:prSet presAssocID="{6334135B-BDBD-464D-ABC7-1272F42082C0}" presName="parTx" presStyleLbl="node1" presStyleIdx="0" presStyleCnt="3">
        <dgm:presLayoutVars>
          <dgm:chMax val="0"/>
          <dgm:chPref val="0"/>
          <dgm:bulletEnabled val="1"/>
        </dgm:presLayoutVars>
      </dgm:prSet>
      <dgm:spPr/>
    </dgm:pt>
    <dgm:pt modelId="{2A90BCFB-E3A9-4BE5-97F6-B7A12BC6C899}" type="pres">
      <dgm:prSet presAssocID="{6334135B-BDBD-464D-ABC7-1272F42082C0}" presName="parSh" presStyleLbl="node1" presStyleIdx="0" presStyleCnt="3" custLinFactNeighborX="8719" custLinFactNeighborY="-2016"/>
      <dgm:spPr/>
    </dgm:pt>
    <dgm:pt modelId="{CC3CD1E8-B91C-4ED7-8C58-124FD19BB42F}" type="pres">
      <dgm:prSet presAssocID="{6334135B-BDBD-464D-ABC7-1272F42082C0}" presName="desTx" presStyleLbl="fgAcc1" presStyleIdx="0" presStyleCnt="3" custScaleX="121203" custScaleY="60218" custLinFactNeighborX="-11763" custLinFactNeighborY="1388">
        <dgm:presLayoutVars>
          <dgm:bulletEnabled val="1"/>
        </dgm:presLayoutVars>
      </dgm:prSet>
      <dgm:spPr/>
    </dgm:pt>
    <dgm:pt modelId="{1B718FE5-0ECA-447A-8DE3-562C75496EB8}" type="pres">
      <dgm:prSet presAssocID="{9051757E-DF8B-48B9-938B-87786A9B8872}" presName="sibTrans" presStyleLbl="sibTrans2D1" presStyleIdx="0" presStyleCnt="2" custScaleX="165888" custLinFactNeighborX="-3813" custLinFactNeighborY="42247"/>
      <dgm:spPr/>
    </dgm:pt>
    <dgm:pt modelId="{AD283BEE-332E-4AFE-A50B-80F2177049AB}" type="pres">
      <dgm:prSet presAssocID="{9051757E-DF8B-48B9-938B-87786A9B8872}" presName="connTx" presStyleLbl="sibTrans2D1" presStyleIdx="0" presStyleCnt="2"/>
      <dgm:spPr/>
    </dgm:pt>
    <dgm:pt modelId="{36F951E5-EEC3-4D9D-967A-96E5D93F6F81}" type="pres">
      <dgm:prSet presAssocID="{CC1B837A-8EBB-4262-9183-6080F4C60E8E}" presName="composite" presStyleCnt="0"/>
      <dgm:spPr/>
    </dgm:pt>
    <dgm:pt modelId="{639C8523-832B-4A8C-9058-3CC3D6F995A0}" type="pres">
      <dgm:prSet presAssocID="{CC1B837A-8EBB-4262-9183-6080F4C60E8E}" presName="parTx" presStyleLbl="node1" presStyleIdx="0" presStyleCnt="3">
        <dgm:presLayoutVars>
          <dgm:chMax val="0"/>
          <dgm:chPref val="0"/>
          <dgm:bulletEnabled val="1"/>
        </dgm:presLayoutVars>
      </dgm:prSet>
      <dgm:spPr/>
    </dgm:pt>
    <dgm:pt modelId="{94BF5E0B-47A3-46D2-AADC-6FBA208A0515}" type="pres">
      <dgm:prSet presAssocID="{CC1B837A-8EBB-4262-9183-6080F4C60E8E}" presName="parSh" presStyleLbl="node1" presStyleIdx="1" presStyleCnt="3" custLinFactNeighborX="-6055"/>
      <dgm:spPr/>
    </dgm:pt>
    <dgm:pt modelId="{4F8059D0-6E4A-4705-939E-6D1FBBDF634A}" type="pres">
      <dgm:prSet presAssocID="{CC1B837A-8EBB-4262-9183-6080F4C60E8E}" presName="desTx" presStyleLbl="fgAcc1" presStyleIdx="1" presStyleCnt="3" custScaleX="124758" custScaleY="60218" custLinFactNeighborX="-26537" custLinFactNeighborY="2083">
        <dgm:presLayoutVars>
          <dgm:bulletEnabled val="1"/>
        </dgm:presLayoutVars>
      </dgm:prSet>
      <dgm:spPr/>
    </dgm:pt>
    <dgm:pt modelId="{D54D1FFA-81F6-4433-8034-4B9E02F77643}" type="pres">
      <dgm:prSet presAssocID="{13133104-ADD0-43C9-8D86-6E807C0BDF18}" presName="sibTrans" presStyleLbl="sibTrans2D1" presStyleIdx="1" presStyleCnt="2" custScaleX="165888" custLinFactNeighborX="-541" custLinFactNeighborY="50294"/>
      <dgm:spPr/>
    </dgm:pt>
    <dgm:pt modelId="{F82300CF-6666-4C89-9C42-8C5C28154A37}" type="pres">
      <dgm:prSet presAssocID="{13133104-ADD0-43C9-8D86-6E807C0BDF18}" presName="connTx" presStyleLbl="sibTrans2D1" presStyleIdx="1" presStyleCnt="2"/>
      <dgm:spPr/>
    </dgm:pt>
    <dgm:pt modelId="{4913B019-1324-4385-830A-CA304232A1E5}" type="pres">
      <dgm:prSet presAssocID="{8965CF7A-613F-4D37-9FFF-A45A9A1F83FC}" presName="composite" presStyleCnt="0"/>
      <dgm:spPr/>
    </dgm:pt>
    <dgm:pt modelId="{4FAE21A3-75DD-4B79-BDD2-0AC6026D99EC}" type="pres">
      <dgm:prSet presAssocID="{8965CF7A-613F-4D37-9FFF-A45A9A1F83FC}" presName="parTx" presStyleLbl="node1" presStyleIdx="1" presStyleCnt="3">
        <dgm:presLayoutVars>
          <dgm:chMax val="0"/>
          <dgm:chPref val="0"/>
          <dgm:bulletEnabled val="1"/>
        </dgm:presLayoutVars>
      </dgm:prSet>
      <dgm:spPr/>
    </dgm:pt>
    <dgm:pt modelId="{D6232F88-F862-4954-BD0E-A1377EA83474}" type="pres">
      <dgm:prSet presAssocID="{8965CF7A-613F-4D37-9FFF-A45A9A1F83FC}" presName="parSh" presStyleLbl="node1" presStyleIdx="2" presStyleCnt="3" custScaleX="120499" custLinFactNeighborX="-29363"/>
      <dgm:spPr/>
    </dgm:pt>
    <dgm:pt modelId="{3125CC8A-9C97-4CAC-AA64-7D284ED4C688}" type="pres">
      <dgm:prSet presAssocID="{8965CF7A-613F-4D37-9FFF-A45A9A1F83FC}" presName="desTx" presStyleLbl="fgAcc1" presStyleIdx="2" presStyleCnt="3" custScaleX="124056" custScaleY="60218" custLinFactNeighborX="-47677" custLinFactNeighborY="3124">
        <dgm:presLayoutVars>
          <dgm:bulletEnabled val="1"/>
        </dgm:presLayoutVars>
      </dgm:prSet>
      <dgm:spPr/>
    </dgm:pt>
  </dgm:ptLst>
  <dgm:cxnLst>
    <dgm:cxn modelId="{A013B201-41E6-4070-9906-F2245B83C3A7}" type="presOf" srcId="{6334135B-BDBD-464D-ABC7-1272F42082C0}" destId="{01D229A6-D886-464C-A393-B30C3FF70CAC}" srcOrd="0" destOrd="0" presId="urn:microsoft.com/office/officeart/2005/8/layout/process3"/>
    <dgm:cxn modelId="{CFEE7302-7A10-496C-8FAB-D4E218AE0E81}" type="presOf" srcId="{13133104-ADD0-43C9-8D86-6E807C0BDF18}" destId="{D54D1FFA-81F6-4433-8034-4B9E02F77643}" srcOrd="0" destOrd="0" presId="urn:microsoft.com/office/officeart/2005/8/layout/process3"/>
    <dgm:cxn modelId="{9B055006-82DC-4DCC-BAEC-DD36636D6D9E}" srcId="{8965CF7A-613F-4D37-9FFF-A45A9A1F83FC}" destId="{79BE232D-5795-46D8-8C2B-1679A6D53018}" srcOrd="1" destOrd="0" parTransId="{454E0B74-20DB-485F-B8A5-80DADE265EAD}" sibTransId="{3C456D8E-21A3-4DFA-BF65-6F5FABEA4637}"/>
    <dgm:cxn modelId="{70A3D806-73FB-4D43-865D-4DCEEB1CCBF8}" srcId="{CC1B837A-8EBB-4262-9183-6080F4C60E8E}" destId="{65DDAF1D-41AA-47F7-829F-E57B82852C2F}" srcOrd="0" destOrd="0" parTransId="{5953513D-43DB-42E8-A1CF-E6088F20405F}" sibTransId="{6A8BA750-DF72-424D-B08C-E3D8EB37E050}"/>
    <dgm:cxn modelId="{2E7C9F08-25FF-48A2-88BA-52915EE2127E}" type="presOf" srcId="{445B587C-9316-44CE-BB4D-94884A0BD312}" destId="{3125CC8A-9C97-4CAC-AA64-7D284ED4C688}" srcOrd="0" destOrd="2" presId="urn:microsoft.com/office/officeart/2005/8/layout/process3"/>
    <dgm:cxn modelId="{5A1BF918-22BF-47BB-98DD-5ADD2E0AAA0F}" type="presOf" srcId="{CC1B837A-8EBB-4262-9183-6080F4C60E8E}" destId="{94BF5E0B-47A3-46D2-AADC-6FBA208A0515}" srcOrd="1" destOrd="0" presId="urn:microsoft.com/office/officeart/2005/8/layout/process3"/>
    <dgm:cxn modelId="{B8332319-2CF0-4FC6-AC5C-9FF3717CF34B}" type="presOf" srcId="{6334135B-BDBD-464D-ABC7-1272F42082C0}" destId="{2A90BCFB-E3A9-4BE5-97F6-B7A12BC6C899}" srcOrd="1" destOrd="0" presId="urn:microsoft.com/office/officeart/2005/8/layout/process3"/>
    <dgm:cxn modelId="{4269C233-3F12-4671-8324-464E8558E368}" type="presOf" srcId="{9051757E-DF8B-48B9-938B-87786A9B8872}" destId="{1B718FE5-0ECA-447A-8DE3-562C75496EB8}" srcOrd="0" destOrd="0" presId="urn:microsoft.com/office/officeart/2005/8/layout/process3"/>
    <dgm:cxn modelId="{33E42F35-96A0-45CD-921F-2E4EDA25D4D9}" srcId="{4C9C93CF-C5BC-4118-A87E-7510EE10A7E7}" destId="{8965CF7A-613F-4D37-9FFF-A45A9A1F83FC}" srcOrd="2" destOrd="0" parTransId="{EA0DE732-592A-412E-8908-71B57EA383F4}" sibTransId="{77827674-58CB-4AF9-9A87-54BA7BE1DF04}"/>
    <dgm:cxn modelId="{E9CFFC65-C1CA-4A01-B8A7-6E51603C981C}" srcId="{CC1B837A-8EBB-4262-9183-6080F4C60E8E}" destId="{857B9CC7-BF4D-4F5E-8F0D-13F6FA1CA277}" srcOrd="3" destOrd="0" parTransId="{1FDFD092-AAA3-4318-B2A2-66F83348A58A}" sibTransId="{ACE1F969-8984-4C2C-830B-1B04336D066C}"/>
    <dgm:cxn modelId="{E5F3B849-EA01-43A9-809E-478221D169EE}" srcId="{CC1B837A-8EBB-4262-9183-6080F4C60E8E}" destId="{8B2A7786-3846-4757-91C0-7EE35D09FC23}" srcOrd="2" destOrd="0" parTransId="{C0729625-9BD7-4A28-806C-337C009BF68C}" sibTransId="{B3029B7F-43BE-4A5A-A3F3-F81C64F65DD8}"/>
    <dgm:cxn modelId="{D2FE924F-138F-4BA7-B482-8F7ACD561DB7}" srcId="{CC1B837A-8EBB-4262-9183-6080F4C60E8E}" destId="{AD11050E-E6FF-4087-AD8F-2106E7E9268F}" srcOrd="1" destOrd="0" parTransId="{8980313A-6AE0-40CB-B6D3-69B04F84B743}" sibTransId="{C2773033-4393-40E0-9B7B-247612D252E9}"/>
    <dgm:cxn modelId="{554FF451-E4B7-4183-9520-463DF9DD7A59}" srcId="{4C9C93CF-C5BC-4118-A87E-7510EE10A7E7}" destId="{CC1B837A-8EBB-4262-9183-6080F4C60E8E}" srcOrd="1" destOrd="0" parTransId="{B6BC1B3D-7A88-4C3A-B482-1B5C12EF1953}" sibTransId="{13133104-ADD0-43C9-8D86-6E807C0BDF18}"/>
    <dgm:cxn modelId="{9E6A7574-DF74-4346-B809-505C91E258D5}" srcId="{8965CF7A-613F-4D37-9FFF-A45A9A1F83FC}" destId="{445B587C-9316-44CE-BB4D-94884A0BD312}" srcOrd="2" destOrd="0" parTransId="{C8E8B800-0EDC-404D-9E5E-C310DAA0A3A0}" sibTransId="{8F63AD59-A158-4D5E-9516-237EB88C9086}"/>
    <dgm:cxn modelId="{8B5AD375-A247-4A50-AA85-21AF88225C66}" type="presOf" srcId="{8965CF7A-613F-4D37-9FFF-A45A9A1F83FC}" destId="{D6232F88-F862-4954-BD0E-A1377EA83474}" srcOrd="1" destOrd="0" presId="urn:microsoft.com/office/officeart/2005/8/layout/process3"/>
    <dgm:cxn modelId="{A3036777-A017-42F2-9BB2-D3443892E7E5}" type="presOf" srcId="{857B9CC7-BF4D-4F5E-8F0D-13F6FA1CA277}" destId="{4F8059D0-6E4A-4705-939E-6D1FBBDF634A}" srcOrd="0" destOrd="3" presId="urn:microsoft.com/office/officeart/2005/8/layout/process3"/>
    <dgm:cxn modelId="{38C8A559-0769-4507-A03D-BE71640DDC80}" srcId="{4C9C93CF-C5BC-4118-A87E-7510EE10A7E7}" destId="{6334135B-BDBD-464D-ABC7-1272F42082C0}" srcOrd="0" destOrd="0" parTransId="{FE1BFA19-C8E8-4414-927E-517B18A35F6E}" sibTransId="{9051757E-DF8B-48B9-938B-87786A9B8872}"/>
    <dgm:cxn modelId="{F0DB637A-3DED-4F5F-8FB7-9FE564654D58}" type="presOf" srcId="{7EC1B251-D1E4-4533-8A2E-A36F31B4EECF}" destId="{3125CC8A-9C97-4CAC-AA64-7D284ED4C688}" srcOrd="0" destOrd="0" presId="urn:microsoft.com/office/officeart/2005/8/layout/process3"/>
    <dgm:cxn modelId="{18868899-50E3-494A-B3B3-5E17096AE2C7}" type="presOf" srcId="{8B2A7786-3846-4757-91C0-7EE35D09FC23}" destId="{4F8059D0-6E4A-4705-939E-6D1FBBDF634A}" srcOrd="0" destOrd="2" presId="urn:microsoft.com/office/officeart/2005/8/layout/process3"/>
    <dgm:cxn modelId="{AF92989F-F837-4A12-BEC5-CD408CDCD8B0}" type="presOf" srcId="{4C9C93CF-C5BC-4118-A87E-7510EE10A7E7}" destId="{71E5F501-10A0-4D88-A67C-0BCBEC2A50EA}" srcOrd="0" destOrd="0" presId="urn:microsoft.com/office/officeart/2005/8/layout/process3"/>
    <dgm:cxn modelId="{A52053AA-D4B9-4230-B27B-346841179574}" type="presOf" srcId="{AD7BCDD2-7D9A-48A0-B617-CDE7118EB1F3}" destId="{CC3CD1E8-B91C-4ED7-8C58-124FD19BB42F}" srcOrd="0" destOrd="0" presId="urn:microsoft.com/office/officeart/2005/8/layout/process3"/>
    <dgm:cxn modelId="{7BA588AF-58C6-432B-AB1B-D279A753B338}" type="presOf" srcId="{AD11050E-E6FF-4087-AD8F-2106E7E9268F}" destId="{4F8059D0-6E4A-4705-939E-6D1FBBDF634A}" srcOrd="0" destOrd="1" presId="urn:microsoft.com/office/officeart/2005/8/layout/process3"/>
    <dgm:cxn modelId="{376BA3AF-CBD4-4949-9062-F49D64CF6D8D}" type="presOf" srcId="{79BE232D-5795-46D8-8C2B-1679A6D53018}" destId="{3125CC8A-9C97-4CAC-AA64-7D284ED4C688}" srcOrd="0" destOrd="1" presId="urn:microsoft.com/office/officeart/2005/8/layout/process3"/>
    <dgm:cxn modelId="{CD0201C6-8C72-477D-B7F4-3BEFE5E20C8B}" type="presOf" srcId="{65DDAF1D-41AA-47F7-829F-E57B82852C2F}" destId="{4F8059D0-6E4A-4705-939E-6D1FBBDF634A}" srcOrd="0" destOrd="0" presId="urn:microsoft.com/office/officeart/2005/8/layout/process3"/>
    <dgm:cxn modelId="{EB0260C9-6F2C-484B-80DE-F6BD6E7DC1F3}" type="presOf" srcId="{CC1B837A-8EBB-4262-9183-6080F4C60E8E}" destId="{639C8523-832B-4A8C-9058-3CC3D6F995A0}" srcOrd="0" destOrd="0" presId="urn:microsoft.com/office/officeart/2005/8/layout/process3"/>
    <dgm:cxn modelId="{3AFD96CE-42EF-460C-B601-B4FAD152BECD}" type="presOf" srcId="{13133104-ADD0-43C9-8D86-6E807C0BDF18}" destId="{F82300CF-6666-4C89-9C42-8C5C28154A37}" srcOrd="1" destOrd="0" presId="urn:microsoft.com/office/officeart/2005/8/layout/process3"/>
    <dgm:cxn modelId="{36A7C3D7-DAE3-4526-B086-21B73E6A164B}" srcId="{6334135B-BDBD-464D-ABC7-1272F42082C0}" destId="{AD7BCDD2-7D9A-48A0-B617-CDE7118EB1F3}" srcOrd="0" destOrd="0" parTransId="{6D9A1A40-CDE8-441B-971C-EC41E52E694A}" sibTransId="{F70BBDE0-0978-4EF5-A28E-EE2DC840F4AD}"/>
    <dgm:cxn modelId="{F1CE26E3-763E-4F9F-A966-6571466D363D}" type="presOf" srcId="{9051757E-DF8B-48B9-938B-87786A9B8872}" destId="{AD283BEE-332E-4AFE-A50B-80F2177049AB}" srcOrd="1" destOrd="0" presId="urn:microsoft.com/office/officeart/2005/8/layout/process3"/>
    <dgm:cxn modelId="{290FF9F9-8C57-4327-ACC2-99D7F5F2AFA9}" srcId="{8965CF7A-613F-4D37-9FFF-A45A9A1F83FC}" destId="{7EC1B251-D1E4-4533-8A2E-A36F31B4EECF}" srcOrd="0" destOrd="0" parTransId="{EF9580B4-E7B6-4A7E-9BF5-E8CEFA9A52D3}" sibTransId="{CE6F009C-3C04-499C-BFA6-8B73FCB3E220}"/>
    <dgm:cxn modelId="{77BB5BFE-0408-4BA5-9508-9C24F9EDD3D6}" type="presOf" srcId="{8965CF7A-613F-4D37-9FFF-A45A9A1F83FC}" destId="{4FAE21A3-75DD-4B79-BDD2-0AC6026D99EC}" srcOrd="0" destOrd="0" presId="urn:microsoft.com/office/officeart/2005/8/layout/process3"/>
    <dgm:cxn modelId="{D5FDC503-168C-449F-A398-DA52FBB2F574}" type="presParOf" srcId="{71E5F501-10A0-4D88-A67C-0BCBEC2A50EA}" destId="{9E5F9BDD-0979-44D8-9AD4-891D086BAB11}" srcOrd="0" destOrd="0" presId="urn:microsoft.com/office/officeart/2005/8/layout/process3"/>
    <dgm:cxn modelId="{52867361-BFE5-4840-A99F-130114F0E0B8}" type="presParOf" srcId="{9E5F9BDD-0979-44D8-9AD4-891D086BAB11}" destId="{01D229A6-D886-464C-A393-B30C3FF70CAC}" srcOrd="0" destOrd="0" presId="urn:microsoft.com/office/officeart/2005/8/layout/process3"/>
    <dgm:cxn modelId="{B795FFEB-98D6-4064-AD34-2E1747E3C153}" type="presParOf" srcId="{9E5F9BDD-0979-44D8-9AD4-891D086BAB11}" destId="{2A90BCFB-E3A9-4BE5-97F6-B7A12BC6C899}" srcOrd="1" destOrd="0" presId="urn:microsoft.com/office/officeart/2005/8/layout/process3"/>
    <dgm:cxn modelId="{C7D29B14-6320-43DB-A724-BD7690A410EF}" type="presParOf" srcId="{9E5F9BDD-0979-44D8-9AD4-891D086BAB11}" destId="{CC3CD1E8-B91C-4ED7-8C58-124FD19BB42F}" srcOrd="2" destOrd="0" presId="urn:microsoft.com/office/officeart/2005/8/layout/process3"/>
    <dgm:cxn modelId="{085CFCBB-8CF3-4C82-BB02-393D30165EEC}" type="presParOf" srcId="{71E5F501-10A0-4D88-A67C-0BCBEC2A50EA}" destId="{1B718FE5-0ECA-447A-8DE3-562C75496EB8}" srcOrd="1" destOrd="0" presId="urn:microsoft.com/office/officeart/2005/8/layout/process3"/>
    <dgm:cxn modelId="{67737DDC-B388-4BC8-82B1-202E5EF1C6C0}" type="presParOf" srcId="{1B718FE5-0ECA-447A-8DE3-562C75496EB8}" destId="{AD283BEE-332E-4AFE-A50B-80F2177049AB}" srcOrd="0" destOrd="0" presId="urn:microsoft.com/office/officeart/2005/8/layout/process3"/>
    <dgm:cxn modelId="{04AE6EF5-1202-42D1-A1B0-E72F63DA9531}" type="presParOf" srcId="{71E5F501-10A0-4D88-A67C-0BCBEC2A50EA}" destId="{36F951E5-EEC3-4D9D-967A-96E5D93F6F81}" srcOrd="2" destOrd="0" presId="urn:microsoft.com/office/officeart/2005/8/layout/process3"/>
    <dgm:cxn modelId="{F802EF77-540B-4153-9A64-EBC1107A90FD}" type="presParOf" srcId="{36F951E5-EEC3-4D9D-967A-96E5D93F6F81}" destId="{639C8523-832B-4A8C-9058-3CC3D6F995A0}" srcOrd="0" destOrd="0" presId="urn:microsoft.com/office/officeart/2005/8/layout/process3"/>
    <dgm:cxn modelId="{48C205B7-C416-4D6A-AB52-1506E35135B7}" type="presParOf" srcId="{36F951E5-EEC3-4D9D-967A-96E5D93F6F81}" destId="{94BF5E0B-47A3-46D2-AADC-6FBA208A0515}" srcOrd="1" destOrd="0" presId="urn:microsoft.com/office/officeart/2005/8/layout/process3"/>
    <dgm:cxn modelId="{B76940C6-9392-43D0-B4AD-ACC65E755A37}" type="presParOf" srcId="{36F951E5-EEC3-4D9D-967A-96E5D93F6F81}" destId="{4F8059D0-6E4A-4705-939E-6D1FBBDF634A}" srcOrd="2" destOrd="0" presId="urn:microsoft.com/office/officeart/2005/8/layout/process3"/>
    <dgm:cxn modelId="{14F814FD-898A-4720-86CB-25F20162C533}" type="presParOf" srcId="{71E5F501-10A0-4D88-A67C-0BCBEC2A50EA}" destId="{D54D1FFA-81F6-4433-8034-4B9E02F77643}" srcOrd="3" destOrd="0" presId="urn:microsoft.com/office/officeart/2005/8/layout/process3"/>
    <dgm:cxn modelId="{29B8B2AD-CD04-4319-B670-F3CE97376CB0}" type="presParOf" srcId="{D54D1FFA-81F6-4433-8034-4B9E02F77643}" destId="{F82300CF-6666-4C89-9C42-8C5C28154A37}" srcOrd="0" destOrd="0" presId="urn:microsoft.com/office/officeart/2005/8/layout/process3"/>
    <dgm:cxn modelId="{2E50E96C-D04B-4D7A-831C-0AAC3A387F25}" type="presParOf" srcId="{71E5F501-10A0-4D88-A67C-0BCBEC2A50EA}" destId="{4913B019-1324-4385-830A-CA304232A1E5}" srcOrd="4" destOrd="0" presId="urn:microsoft.com/office/officeart/2005/8/layout/process3"/>
    <dgm:cxn modelId="{8872C03B-0A3F-4508-AF37-FFB0191419F4}" type="presParOf" srcId="{4913B019-1324-4385-830A-CA304232A1E5}" destId="{4FAE21A3-75DD-4B79-BDD2-0AC6026D99EC}" srcOrd="0" destOrd="0" presId="urn:microsoft.com/office/officeart/2005/8/layout/process3"/>
    <dgm:cxn modelId="{5ED16352-8A5E-4981-A891-F01E7A9A82AC}" type="presParOf" srcId="{4913B019-1324-4385-830A-CA304232A1E5}" destId="{D6232F88-F862-4954-BD0E-A1377EA83474}" srcOrd="1" destOrd="0" presId="urn:microsoft.com/office/officeart/2005/8/layout/process3"/>
    <dgm:cxn modelId="{C42830E4-70CA-47A3-8031-59E50D265478}" type="presParOf" srcId="{4913B019-1324-4385-830A-CA304232A1E5}" destId="{3125CC8A-9C97-4CAC-AA64-7D284ED4C68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0BCFB-E3A9-4BE5-97F6-B7A12BC6C899}">
      <dsp:nvSpPr>
        <dsp:cNvPr id="0" name=""/>
        <dsp:cNvSpPr/>
      </dsp:nvSpPr>
      <dsp:spPr>
        <a:xfrm>
          <a:off x="197089" y="1162973"/>
          <a:ext cx="2241970" cy="1057756"/>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Leader</a:t>
          </a:r>
          <a:endParaRPr lang="en-US" sz="2800" kern="1200" dirty="0">
            <a:effectLst>
              <a:outerShdw blurRad="38100" dist="38100" dir="2700000" algn="tl">
                <a:srgbClr val="000000">
                  <a:alpha val="43137"/>
                </a:srgbClr>
              </a:outerShdw>
            </a:effectLst>
          </a:endParaRPr>
        </a:p>
      </dsp:txBody>
      <dsp:txXfrm>
        <a:off x="197089" y="1162973"/>
        <a:ext cx="2241970" cy="705170"/>
      </dsp:txXfrm>
    </dsp:sp>
    <dsp:sp modelId="{CC3CD1E8-B91C-4ED7-8C58-124FD19BB42F}">
      <dsp:nvSpPr>
        <dsp:cNvPr id="0" name=""/>
        <dsp:cNvSpPr/>
      </dsp:nvSpPr>
      <dsp:spPr>
        <a:xfrm>
          <a:off x="0" y="2512334"/>
          <a:ext cx="2717334" cy="17626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Influence/ Power tactic (e.g., use if rationality)</a:t>
          </a:r>
        </a:p>
      </dsp:txBody>
      <dsp:txXfrm>
        <a:off x="51627" y="2563961"/>
        <a:ext cx="2614080" cy="1659409"/>
      </dsp:txXfrm>
    </dsp:sp>
    <dsp:sp modelId="{1B718FE5-0ECA-447A-8DE3-562C75496EB8}">
      <dsp:nvSpPr>
        <dsp:cNvPr id="0" name=""/>
        <dsp:cNvSpPr/>
      </dsp:nvSpPr>
      <dsp:spPr>
        <a:xfrm rot="20898">
          <a:off x="2508914" y="1483060"/>
          <a:ext cx="1113053" cy="55818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08916" y="1594188"/>
        <a:ext cx="945598" cy="334911"/>
      </dsp:txXfrm>
    </dsp:sp>
    <dsp:sp modelId="{94BF5E0B-47A3-46D2-AADC-6FBA208A0515}">
      <dsp:nvSpPr>
        <dsp:cNvPr id="0" name=""/>
        <dsp:cNvSpPr/>
      </dsp:nvSpPr>
      <dsp:spPr>
        <a:xfrm>
          <a:off x="3705011" y="1184297"/>
          <a:ext cx="2241970" cy="1057756"/>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Follower Compliance</a:t>
          </a:r>
          <a:endParaRPr lang="en-US" sz="2800" kern="1200" dirty="0">
            <a:effectLst>
              <a:outerShdw blurRad="38100" dist="38100" dir="2700000" algn="tl">
                <a:srgbClr val="000000">
                  <a:alpha val="43137"/>
                </a:srgbClr>
              </a:outerShdw>
            </a:effectLst>
          </a:endParaRPr>
        </a:p>
      </dsp:txBody>
      <dsp:txXfrm>
        <a:off x="3705011" y="1184297"/>
        <a:ext cx="2241970" cy="705170"/>
      </dsp:txXfrm>
    </dsp:sp>
    <dsp:sp modelId="{4F8059D0-6E4A-4705-939E-6D1FBBDF634A}">
      <dsp:nvSpPr>
        <dsp:cNvPr id="0" name=""/>
        <dsp:cNvSpPr/>
      </dsp:nvSpPr>
      <dsp:spPr>
        <a:xfrm>
          <a:off x="3427476" y="2532677"/>
          <a:ext cx="2797036" cy="1762663"/>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Alineation &amp; Resistance</a:t>
          </a:r>
        </a:p>
        <a:p>
          <a:pPr marL="171450" lvl="1" indent="-171450" algn="l" defTabSz="800100">
            <a:lnSpc>
              <a:spcPct val="90000"/>
            </a:lnSpc>
            <a:spcBef>
              <a:spcPct val="0"/>
            </a:spcBef>
            <a:spcAft>
              <a:spcPct val="15000"/>
            </a:spcAft>
            <a:buChar char="•"/>
          </a:pPr>
          <a:r>
            <a:rPr lang="en-US" sz="1800" kern="1200" dirty="0"/>
            <a:t>Calculative compliance</a:t>
          </a:r>
        </a:p>
        <a:p>
          <a:pPr marL="171450" lvl="1" indent="-171450" algn="l" defTabSz="800100">
            <a:lnSpc>
              <a:spcPct val="90000"/>
            </a:lnSpc>
            <a:spcBef>
              <a:spcPct val="0"/>
            </a:spcBef>
            <a:spcAft>
              <a:spcPct val="15000"/>
            </a:spcAft>
            <a:buChar char="•"/>
          </a:pPr>
          <a:r>
            <a:rPr lang="en-US" sz="1800" kern="1200"/>
            <a:t>Identification</a:t>
          </a:r>
        </a:p>
        <a:p>
          <a:pPr marL="171450" lvl="1" indent="-171450" algn="l" defTabSz="800100">
            <a:lnSpc>
              <a:spcPct val="90000"/>
            </a:lnSpc>
            <a:spcBef>
              <a:spcPct val="0"/>
            </a:spcBef>
            <a:spcAft>
              <a:spcPct val="15000"/>
            </a:spcAft>
            <a:buChar char="•"/>
          </a:pPr>
          <a:r>
            <a:rPr lang="en-US" sz="1800" kern="1200" dirty="0"/>
            <a:t>Internalization – Commitment</a:t>
          </a:r>
        </a:p>
      </dsp:txBody>
      <dsp:txXfrm>
        <a:off x="3479103" y="2584304"/>
        <a:ext cx="2693782" cy="1659409"/>
      </dsp:txXfrm>
    </dsp:sp>
    <dsp:sp modelId="{D54D1FFA-81F6-4433-8034-4B9E02F77643}">
      <dsp:nvSpPr>
        <dsp:cNvPr id="0" name=""/>
        <dsp:cNvSpPr/>
      </dsp:nvSpPr>
      <dsp:spPr>
        <a:xfrm>
          <a:off x="6027814" y="1538524"/>
          <a:ext cx="979852" cy="558185"/>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27814" y="1650161"/>
        <a:ext cx="812397" cy="334911"/>
      </dsp:txXfrm>
    </dsp:sp>
    <dsp:sp modelId="{D6232F88-F862-4954-BD0E-A1377EA83474}">
      <dsp:nvSpPr>
        <dsp:cNvPr id="0" name=""/>
        <dsp:cNvSpPr/>
      </dsp:nvSpPr>
      <dsp:spPr>
        <a:xfrm>
          <a:off x="7061455" y="1184297"/>
          <a:ext cx="2701551" cy="1057756"/>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Group Effectiveness</a:t>
          </a:r>
        </a:p>
      </dsp:txBody>
      <dsp:txXfrm>
        <a:off x="7061455" y="1184297"/>
        <a:ext cx="2701551" cy="705170"/>
      </dsp:txXfrm>
    </dsp:sp>
    <dsp:sp modelId="{3125CC8A-9C97-4CAC-AA64-7D284ED4C688}">
      <dsp:nvSpPr>
        <dsp:cNvPr id="0" name=""/>
        <dsp:cNvSpPr/>
      </dsp:nvSpPr>
      <dsp:spPr>
        <a:xfrm>
          <a:off x="7070186" y="2563149"/>
          <a:ext cx="2781298" cy="1762663"/>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Follower satisfaction</a:t>
          </a:r>
        </a:p>
        <a:p>
          <a:pPr marL="171450" lvl="1" indent="-171450" algn="l" defTabSz="800100">
            <a:lnSpc>
              <a:spcPct val="90000"/>
            </a:lnSpc>
            <a:spcBef>
              <a:spcPct val="0"/>
            </a:spcBef>
            <a:spcAft>
              <a:spcPct val="15000"/>
            </a:spcAft>
            <a:buChar char="•"/>
          </a:pPr>
          <a:r>
            <a:rPr lang="en-US" sz="1800" kern="1200" dirty="0"/>
            <a:t>Follower motivation</a:t>
          </a:r>
        </a:p>
        <a:p>
          <a:pPr marL="171450" lvl="1" indent="-171450" algn="l" defTabSz="800100">
            <a:lnSpc>
              <a:spcPct val="90000"/>
            </a:lnSpc>
            <a:spcBef>
              <a:spcPct val="0"/>
            </a:spcBef>
            <a:spcAft>
              <a:spcPct val="15000"/>
            </a:spcAft>
            <a:buChar char="•"/>
          </a:pPr>
          <a:r>
            <a:rPr lang="en-US" sz="1800" kern="1200" dirty="0"/>
            <a:t>Follower performance</a:t>
          </a:r>
        </a:p>
      </dsp:txBody>
      <dsp:txXfrm>
        <a:off x="7121813" y="2614776"/>
        <a:ext cx="2678044" cy="1659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200" b="0" i="0" u="none" strike="noStrike" dirty="0">
                <a:solidFill>
                  <a:srgbClr val="000000"/>
                </a:solidFill>
                <a:effectLst/>
                <a:latin typeface="Arial" panose="020B0604020202020204" pitchFamily="34" charset="0"/>
              </a:rPr>
              <a:t>Lãnh đạo là một quá trình, một mối quan hệ trao đổi phức tạp và năng động được xây dựng theo thời gian giữa người lãnh đạo và những người đi theo. Có một số thành phần quan trọng đối với “mối quan hệ làm việc” này: người lãnh đạo, followers, bối cảnh (tình huống), bản thân quá trình lãnh đạo, và kết quả (như trong sơ đồ). Theo thời gian, mỗi thành phần tương tác và ảnh hưởng đến các thành phần khác, và kết quả bất kỳ nào được tạo ra sẽ ảnh hưởng đến các tương tác trong tương lai. Khi bất kỳ một trong các thành phần thay đổi, sự lãnh đạo cũng vậy</a:t>
            </a:r>
            <a:endParaRPr lang="vi-VN" b="0" dirty="0">
              <a:effectLst/>
            </a:endParaRPr>
          </a:p>
          <a:p>
            <a:pPr indent="-228600" rtl="0">
              <a:spcBef>
                <a:spcPts val="0"/>
              </a:spcBef>
              <a:spcAft>
                <a:spcPts val="0"/>
              </a:spcAft>
            </a:pPr>
            <a:br>
              <a:rPr lang="vi-VN" b="0" dirty="0">
                <a:effectLst/>
              </a:rPr>
            </a:br>
            <a:r>
              <a:rPr lang="vi-VN" sz="1200" b="0" i="0" u="none" strike="noStrike" dirty="0">
                <a:solidFill>
                  <a:srgbClr val="000000"/>
                </a:solidFill>
                <a:effectLst/>
                <a:latin typeface="Arial" panose="020B0604020202020204" pitchFamily="34" charset="0"/>
              </a:rPr>
              <a:t>-&gt; Kết luận: lãnh đạo ko phải là chỉ từ một phía truyền lệnh, chỉ đạo xuống</a:t>
            </a:r>
            <a:endParaRPr lang="vi-VN" b="0" dirty="0">
              <a:effectLst/>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72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Người lãnh đạo: Lãnh đạo là người phụ trách hoặc hướng dẫn hoạt động của những người khác. Họ thường được coi là người điều khiển hoạt động của nhóm, những người thiết lập bộ máy vận hành của nhóm để nhóm có thể tiến lên đạt được mục tiêu của mình. Các nhà lãnh đạo cung cấp cho nhóm những gì cần thiết để đáp ứng các nhu cầu liên quan đến nhiệm vụ và duy trì nhóm.</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342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dirty="0">
                <a:solidFill>
                  <a:srgbClr val="000000"/>
                </a:solidFill>
                <a:effectLst/>
                <a:latin typeface="Arial" panose="020B0604020202020204" pitchFamily="34" charset="0"/>
              </a:rPr>
              <a:t>Các phần context, process, consequences là để làm rõ hơn cho sơ đồ ở slide </a:t>
            </a:r>
            <a:r>
              <a:rPr lang="en-US" sz="1200" b="0" i="0" u="none" strike="noStrike" dirty="0">
                <a:solidFill>
                  <a:srgbClr val="000000"/>
                </a:solidFill>
                <a:effectLst/>
                <a:latin typeface="Arial" panose="020B0604020202020204" pitchFamily="34" charset="0"/>
              </a:rPr>
              <a:t>10</a:t>
            </a:r>
            <a:r>
              <a:rPr lang="vi-VN" sz="1200" b="0" i="0" u="none" strike="noStrike" dirty="0">
                <a:solidFill>
                  <a:srgbClr val="000000"/>
                </a:solidFill>
                <a:effectLst/>
                <a:latin typeface="Arial" panose="020B0604020202020204" pitchFamily="34" charset="0"/>
              </a:rPr>
              <a:t> -&gt; tự đọc </a:t>
            </a:r>
            <a:r>
              <a:rPr lang="en-US" sz="1200" b="0" i="0" u="none" strike="noStrike" dirty="0" err="1">
                <a:solidFill>
                  <a:srgbClr val="000000"/>
                </a:solidFill>
                <a:effectLst/>
                <a:latin typeface="Arial" panose="020B0604020202020204" pitchFamily="34" charset="0"/>
              </a:rPr>
              <a:t>nốt</a:t>
            </a:r>
            <a:endParaRPr lang="vi-VN" b="0"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0095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2800" dirty="0"/>
              <a:t>Các tổ chức có hai loại lãnh đạo: Người lãnh đạo chính thức là người được những người bên ngoài nhóm công nhận là người lãnh đạo chính thức của nhóm. Ngược lại, các nhà lãnh đạo không chính thức không được tổ chức chỉ định. Người lãnh đạo không chính thức là cá nhân mà các thành viên của nhóm thừa nhận là người lãnh đạo của họ</a:t>
            </a:r>
            <a:endParaRPr lang="vi-VN"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3806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Mọi người lên vị trí lãnh đạo thông qua hai động lực: Trong nhiều trường hợp, mọi người được đưa vào vị trí lãnh đạo bởi các lực lượng bên ngoài nhóm. Chúng tôi gọi những người này là Lãnh đạo được chỉ định (trong trường hợp này, lãnh đạo được chỉ định và chính thức là cùng một người). Mặt khác, các nhà lãnh đạo xuất sắc nảy sinh từ các động lực và quá trình diễn ra trong và giữa một nhóm cá nhân khi họ nỗ lực đạt được mục tiêu chung.</a:t>
            </a:r>
            <a:endParaRPr dirty="0"/>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18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Lãnh</a:t>
            </a:r>
            <a:r>
              <a:rPr lang="en-US" b="0" dirty="0"/>
              <a:t> </a:t>
            </a:r>
            <a:r>
              <a:rPr lang="en-US" b="0" dirty="0" err="1"/>
              <a:t>đạo</a:t>
            </a:r>
            <a:r>
              <a:rPr lang="en-US" b="0" dirty="0"/>
              <a:t> </a:t>
            </a:r>
            <a:r>
              <a:rPr lang="en-US" b="0" dirty="0" err="1"/>
              <a:t>dựa</a:t>
            </a:r>
            <a:r>
              <a:rPr lang="en-US" b="0" dirty="0"/>
              <a:t> </a:t>
            </a:r>
            <a:r>
              <a:rPr lang="en-US" b="0" dirty="0" err="1"/>
              <a:t>vào</a:t>
            </a:r>
            <a:r>
              <a:rPr lang="en-US" b="0" dirty="0"/>
              <a:t> </a:t>
            </a:r>
            <a:r>
              <a:rPr lang="en-US" b="0" dirty="0" err="1"/>
              <a:t>sự</a:t>
            </a:r>
            <a:r>
              <a:rPr lang="en-US" b="0" dirty="0"/>
              <a:t> </a:t>
            </a:r>
            <a:r>
              <a:rPr lang="en-US" b="0" dirty="0" err="1"/>
              <a:t>bổ</a:t>
            </a:r>
            <a:r>
              <a:rPr lang="en-US" b="0" dirty="0"/>
              <a:t> </a:t>
            </a:r>
            <a:r>
              <a:rPr lang="en-US" b="0" dirty="0" err="1"/>
              <a:t>nhiệm</a:t>
            </a:r>
            <a:r>
              <a:rPr lang="en-US" b="0" dirty="0"/>
              <a:t>: </a:t>
            </a:r>
            <a:r>
              <a:rPr lang="vi-VN" dirty="0"/>
              <a:t>Được lựa chọn bởi các thành viên nhóm hoặc một cơ quan bên ngoài Được chỉ định làm lãnh đạo không có gì đảm bảo khả năng lãnh đạo trừ khi các kỹ năng của người lãnh đạo phù hợp với nhu cầu của nhóm.</a:t>
            </a:r>
            <a:endParaRPr lang="en-US" dirty="0"/>
          </a:p>
          <a:p>
            <a:r>
              <a:rPr lang="en-US" b="0" dirty="0" err="1"/>
              <a:t>Lãnh</a:t>
            </a:r>
            <a:r>
              <a:rPr lang="en-US" b="0" dirty="0"/>
              <a:t> </a:t>
            </a:r>
            <a:r>
              <a:rPr lang="en-US" b="0" dirty="0" err="1"/>
              <a:t>đạo</a:t>
            </a:r>
            <a:r>
              <a:rPr lang="en-US" b="0" dirty="0"/>
              <a:t> </a:t>
            </a:r>
            <a:r>
              <a:rPr lang="en-US" b="0" dirty="0" err="1"/>
              <a:t>dựa</a:t>
            </a:r>
            <a:r>
              <a:rPr lang="en-US" b="0" dirty="0"/>
              <a:t> </a:t>
            </a:r>
            <a:r>
              <a:rPr lang="en-US" b="0" dirty="0" err="1"/>
              <a:t>vào</a:t>
            </a:r>
            <a:r>
              <a:rPr lang="en-US" b="0" dirty="0"/>
              <a:t> </a:t>
            </a:r>
            <a:r>
              <a:rPr lang="en-US" b="0" dirty="0" err="1"/>
              <a:t>sự</a:t>
            </a:r>
            <a:r>
              <a:rPr lang="en-US" b="0" dirty="0"/>
              <a:t> </a:t>
            </a:r>
            <a:r>
              <a:rPr lang="en-US" b="0" dirty="0" err="1"/>
              <a:t>tín</a:t>
            </a:r>
            <a:r>
              <a:rPr lang="en-US" b="0" dirty="0"/>
              <a:t> </a:t>
            </a:r>
            <a:r>
              <a:rPr lang="en-US" b="0" dirty="0" err="1"/>
              <a:t>nhiệm</a:t>
            </a:r>
            <a:r>
              <a:rPr lang="en-US" b="0" dirty="0"/>
              <a:t>: </a:t>
            </a:r>
            <a:r>
              <a:rPr lang="vi-VN" dirty="0"/>
              <a:t>Từng bước đạt được vị trí lãnh đạo bằng cách giúp nhóm đạt được mục tiêu Nổi lên từ trong một nhóm có lợi thế là dựa vào quyền lực của chuyên gia hoặc giới thiệu</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415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Lãnh đạo là việc thực hiện ảnh hưởng đối với những người phụ thuộc vào nhau để đạt được mục tiêu chung trong một nhóm. Nhưng làm thế nào để các nhà lãnh đạo thực hiện hiệu quả ảnh hưởng này? Ảnh hưởng xã hội hoặc (giữa các cá nhân) là khả năng của một người trong việc tạo ra sự thay đổi trong động cơ, thái độ và / hoặc hành vi của người khác. Vì vậy, về cơ bản, quyền lực trả lời câu hỏi “như thế nào”: Làm thế nào để các nhà lãnh đạo ảnh hưởng đến những người theo dõi họ? Câu trả lời thường là ảnh hưởng xã hội của một nhà lãnh đạo chính là nguồn sức mạnh của anh ta.</a:t>
            </a:r>
            <a:endParaRPr dirty="0"/>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24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Thông thường thì sự lãnh đạo hiệu quả xảy ra khi người lãnh đạo nhận được sự tín nhiệm của nhóm hơn là được đề bạt hay lựa chọn. Một người lãnh đạo kiểu này dần dần đạt được vị trí lãnh đạo bằng cách tương tác với các tvien và cống hiến cho việc đạt được mục tiêu của nhóm. Vì xuất phát là tvien của nhóm, người đó ko tốn tgian tìm hiểu về nhóm, về tính chất hay mục tiêu của nhóm. Và người đó cũng sẽ có lợi thế để dựa vào quyền lực chuyên gia và quyền lực tham khảo, bởi chính các tvien tin tưởng lãnh đạo của mình và muốn được lãnh đạo bởi người đó, hơn là một người được cơ quan khác bổ nhiệm tới.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Như bạn đã biết, không phải tất cả các hình thức quyền lực đều có hiệu quả như nhau, và tổng quyền lực của một nhà lãnh đạo cũng không phải là cơ sở tổng hợp đơn giản của các quyền lực theo ý của anh ta. Các loại quyền lực khác nhau tạo ra các hình thức tuân thủ khác nhau: Các nhà lãnh đạo dựa vào quyền lực cưỡng chế thường xa lánh những người followers có xu hướng chống lại ảnh hưởng của họ. Các nhà lãnh đạo dựa vào quyền lực khen thưởng sẽ nuôi dưỡng, phát triển những người follower có khuynh hướng tính toàn thiệt hơn khi làm việc gì đó (tôi sẽ nhận được gì?; "Tôi nên đưa bao nhiêu?" hoặc "Tôi có đang hòa vốn không?"). Vì vậy, việc sử dụng tính hợp lý, tập trung vào expert power và sự thu hút về mặt đạo đức thường gợi ra cam kết của follower, giúp việc thực hiện mục tiêu của nhóm trở nên khả thi hơn</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443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Lecturers should take activity points</a:t>
            </a:r>
            <a:endParaRPr/>
          </a:p>
        </p:txBody>
      </p:sp>
      <p:sp>
        <p:nvSpPr>
          <p:cNvPr id="305" name="Google Shape;30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Phần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này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sẽ</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bàn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trong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một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nhóm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dạng</a:t>
            </a:r>
            <a:r>
              <a:rPr lang="en-US" sz="1800" b="0" i="0" u="none" strike="noStrike" dirty="0">
                <a:solidFill>
                  <a:srgbClr val="000000"/>
                </a:solidFill>
                <a:effectLst/>
                <a:latin typeface="Arial" panose="020B0604020202020204" pitchFamily="34" charset="0"/>
              </a:rPr>
              <a:t> (diverse team),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dạng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theo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rất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nhiều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yếu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tố</a:t>
            </a:r>
            <a:r>
              <a:rPr lang="en-US" sz="1800" b="0" i="0" u="none" strike="noStrike" dirty="0">
                <a:solidFill>
                  <a:srgbClr val="000000"/>
                </a:solidFill>
                <a:effectLst/>
                <a:latin typeface="Arial" panose="020B0604020202020204" pitchFamily="34" charset="0"/>
              </a:rPr>
              <a:t> (background, </a:t>
            </a:r>
            <a:r>
              <a:rPr lang="en-US" sz="1800" b="0" i="0" u="none" strike="noStrike" dirty="0" err="1">
                <a:solidFill>
                  <a:srgbClr val="000000"/>
                </a:solidFill>
                <a:effectLst/>
                <a:latin typeface="Arial" panose="020B0604020202020204" pitchFamily="34" charset="0"/>
              </a:rPr>
              <a:t>tuổi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ngôn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ngữ</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dân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tộc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giới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tính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độ</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học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đánh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giá</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xem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dạng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động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ntn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đến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quyết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định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quyết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của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nhóm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thử</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thách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a:t>
            </a:r>
            <a:endParaRPr dirty="0"/>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208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Cho nghĩ cá nhân 5’</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câu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hỏi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trong</a:t>
            </a:r>
            <a:r>
              <a:rPr lang="en-US" sz="1800" b="0" i="0" u="none" strike="noStrike" dirty="0">
                <a:solidFill>
                  <a:srgbClr val="000000"/>
                </a:solidFill>
                <a:effectLst/>
                <a:latin typeface="Arial" panose="020B0604020202020204" pitchFamily="34" charset="0"/>
              </a:rPr>
              <a:t> slide</a:t>
            </a:r>
            <a:r>
              <a:rPr lang="vi-VN" sz="1800" b="0" i="0" u="none" strike="noStrike" dirty="0">
                <a:solidFill>
                  <a:srgbClr val="000000"/>
                </a:solidFill>
                <a:effectLst/>
                <a:latin typeface="Arial" panose="020B0604020202020204" pitchFamily="34" charset="0"/>
              </a:rPr>
              <a:t>, gọi trả lời câu hỏi</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Khi mọi người tgia vào một nhóm nơi các đồng đội có tính đồng nhất (vd: cùng giới tính, cùng tôn giáo, cùng dân tộc) và cùng chí hướng (không đa dạng), cả nhóm dễ xảy ra tình trạng GROUPTHINK (nói từ các bài trước) và có thể chùn bước khi nghĩ về các quan điểm đối lập vì tất cả các thành viên trong nhóm đều có chung thế giới quan. Trong một nhóm đa dạng hơn với nhiều nền tảng và kinh nghiệm khác nhau, các quan điểm đối lập có nhiều khả năng xuất hiện hơn và các thành viên trong nhóm cảm thấy có nghĩa vụ nghiên cứu và giải quyết các câu hỏi đã được đặt ra. Điều này cho phép sự thảo luận trở nên phong phú hơn và nhóm có thể  tìm hiểu thực tế sâu hơn, khám phá các ý tưởng và quan điểm đối lập để giải quyết vấn đề.</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Tóm lại: Việc ra quyết định và giải quyết vấn đề có thể linh hoạt và thành công hơn nhiều khi được thực hiện trong một diverse team. Nhiều quan điểm đa dạng có thể nâng cao cả hiểu biết về vấn đề và chất lượng của giải pháp. Tuy nhiên, làm việc trong các nhóm khác nhau có thể là một thách thức với những bản sắc, nền văn hóa, niềm tin và kinh nghiệm khác nhau.</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4772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Sau này khi các bạn có cơ hội làm việc trong các mt đa văn hóa, vd cty đa quốc gia, các bạn sẽ thấy ngôn ngữ ko phải rào cản lớn nhất khi làm việc trong 1 nhóm đa dạng, bởi thực chất ngôn ngữ là cái cta có thể học được, một số người còn học nhanh là đằng khác. Rào cản lớn nhất là sự khác biệt về văn hóa (nếu có) - culture difference, bởi nền tảng văn hóa của một người ảnh hưởng rất nhiều đến thế giới quan của người đó.</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Có bốn sự khác biệt văn hóa chính có thể gây ra xung đột phá hoại trong một nhóm. Sự khác biệt đầu tiên là giao tiếp trực tiếp so với gián tiếp, còn được gọi là giao tiếp ngữ cảnh cao so với giao tiếp ngữ cảnh thấp (high-context và low context). Bối cảnh văn hóa cao hoặc thấp: các quốc gia có bối cảnh cao coi trọng các mối quan hệ và ủng hộ giao tiếp gián tiếp khi tiến hành kinh doanh. Các quốc gia có bối cảnh thấp coi trọng năng suất, thích giao tiếp trực tiếp và chú trọng tối thiểu đến việc xây dựng mối quan hệ. Các nền văn hóa bối cảnh cao gán nhiều ý nghĩa hơn cho lịch sử được chia sẻ, tín hiệu phi ngôn ngữ và bối cảnh của thông điệp hơn là những gì được nói. Nhiều yếu tố kích thích theo ngữ cảnh bị các nền văn hóa có ngữ cảnh thấp coi thường, tập trung nhiều vào lời nói, thông điệp hoặc cử chỉ thể chất. Nhật Bản, Trung Quốc và hầu hết các quốc gia châu Á khác thường được coi là những nền văn hóa có bối cảnh cao. Hoa Kỳ và Canada cũng như Bắc Âu là những nền văn hóa có nền văn hóa thấp</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065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Để có thể thích nghi đc trong mt đa văn hóa, cta cần phát triển Cultural intelligence (sự hiểu biết văn hóa). </a:t>
            </a:r>
            <a:r>
              <a:rPr lang="vi-VN" dirty="0"/>
              <a:t>Trí thông minh văn hóa là một năng lực và một kỹ năng cho phép các cá nhân hoạt động hiệu quả trong các môi trường đa văn hóa.</a:t>
            </a:r>
            <a:r>
              <a:rPr lang="en-US" dirty="0"/>
              <a:t> </a:t>
            </a:r>
            <a:r>
              <a:rPr lang="vi-VN" dirty="0"/>
              <a:t>Trí tuệ văn hóa phát triển khi mọi người nhận thức rõ hơn về ảnh hưởng của văn hóa và có nhiều khả năng hơn để điều chỉnh hành vi của họ theo các chuẩn mực của các nền văn hóa khác.</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7564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200" b="0" i="0" u="none" strike="noStrike" dirty="0">
                <a:solidFill>
                  <a:srgbClr val="000000"/>
                </a:solidFill>
                <a:effectLst/>
                <a:latin typeface="Arial" panose="020B0604020202020204" pitchFamily="34" charset="0"/>
              </a:rPr>
              <a:t>Tức là bênh cạnh việc hiểu nền văn hóa của riêng bạn và ảnh hưởng của nó đối với niềm tin, giá trị và hành vi của bạn: Hãy cân nhắc xem bạn có thể có những niềm tin và hành vi khác nhau như thế nào nếu bạn sinh ra là một thành viên khác giới hoặc một chủng tộc khác hoặc đã đến Việt Nam từ một quốc gia khác như Mỹ, Nga hoặc Nhật Bản</a:t>
            </a:r>
            <a:endParaRPr lang="vi-VN" b="0" dirty="0">
              <a:effectLst/>
            </a:endParaRPr>
          </a:p>
          <a:p>
            <a:pPr indent="-228600" rtl="0">
              <a:spcBef>
                <a:spcPts val="0"/>
              </a:spcBef>
              <a:spcAft>
                <a:spcPts val="0"/>
              </a:spcAft>
            </a:pPr>
            <a:r>
              <a:rPr lang="vi-VN" sz="1200" b="0" i="0" u="none" strike="noStrike" dirty="0">
                <a:solidFill>
                  <a:srgbClr val="000000"/>
                </a:solidFill>
                <a:effectLst/>
                <a:latin typeface="Arial" panose="020B0604020202020204" pitchFamily="34" charset="0"/>
              </a:rPr>
              <a:t>Giữ tinh thần cởi mở và tôn trọng sự đa dạng: Tìm hiểu về các nền văn hóa, tín ngưỡng và phong tục khác mà không đánh giá chúng bằng bản sắc văn hóa của riêng bạn và các thành kiến ​​chưa được khám phá. Những điều trái ngược với niềm tin vốn có của các bạn, chưa chắc đã là sai -&gt; phải có open-mind. Cta cũng cần tránh việc đặt stereotypes (tránh chấp nhận những định kiến ​​cho rằng những đặc điểm có thể áp dụng cho một số người trong một nền văn hóa cụ thể là đặc điểm của tất cả các cá nhân trong nền văn hóa đó)</a:t>
            </a:r>
            <a:endParaRPr lang="vi-VN" b="0" dirty="0">
              <a:effectLst/>
            </a:endParaRPr>
          </a:p>
          <a:p>
            <a:pPr indent="-228600" rtl="0">
              <a:spcBef>
                <a:spcPts val="0"/>
              </a:spcBef>
              <a:spcAft>
                <a:spcPts val="0"/>
              </a:spcAft>
            </a:pPr>
            <a:r>
              <a:rPr lang="vi-VN" sz="1200" b="0" i="0" u="none" strike="noStrike" dirty="0">
                <a:solidFill>
                  <a:srgbClr val="000000"/>
                </a:solidFill>
                <a:effectLst/>
                <a:latin typeface="Arial" panose="020B0604020202020204" pitchFamily="34" charset="0"/>
              </a:rPr>
              <a:t>Xác định và thích ứng với sự khác biệt ngôn ngữ: Nếu bạn đang giao tiếp với những người từ một nền văn hóa khác, hãy tìm hiểu ngôn ngữ lời nói và ngôn ngữ không lời của nền văn hóa đó khác với ngôn ngữ của bạn như thế nào. Quan sát và tìm hiểu ý nghĩa của các tín hiệu giao tiếp phi ngôn ngữ như nét mặt, khoảng cách xã hội để trò chuyện và cử chỉ tay (ví dụ kí hiệu tay OK: Mỹ, các nước phương Tây và một số nước châu Á: Ký hiệu này được gọi là "OK" - thay cho từ đồng ý; Brazil: Cử chỉ thô tục, mang tính xúc phạm người đối diện). Tránh các tín hiệu phi ngôn ngữ có thể gây khó chịu</a:t>
            </a:r>
            <a:endParaRPr lang="vi-VN" b="0"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4286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dirty="0"/>
            </a:br>
            <a:r>
              <a:rPr lang="vi-VN" b="0" i="0" dirty="0">
                <a:solidFill>
                  <a:srgbClr val="E8EAED"/>
                </a:solidFill>
                <a:effectLst/>
                <a:latin typeface="arial" panose="020B0604020202020204" pitchFamily="34" charset="0"/>
              </a:rPr>
              <a:t>Ba nguồn </a:t>
            </a:r>
            <a:r>
              <a:rPr lang="en-US" b="0" i="0" dirty="0">
                <a:solidFill>
                  <a:srgbClr val="E8EAED"/>
                </a:solidFill>
                <a:effectLst/>
                <a:latin typeface="arial" panose="020B0604020202020204" pitchFamily="34" charset="0"/>
              </a:rPr>
              <a:t>cultural </a:t>
            </a:r>
            <a:r>
              <a:rPr lang="en-US" b="0" i="0" dirty="0" err="1">
                <a:solidFill>
                  <a:srgbClr val="E8EAED"/>
                </a:solidFill>
                <a:effectLst/>
                <a:latin typeface="arial" panose="020B0604020202020204" pitchFamily="34" charset="0"/>
              </a:rPr>
              <a:t>intelligene</a:t>
            </a:r>
            <a:r>
              <a:rPr lang="en-US" b="0" i="0" dirty="0">
                <a:solidFill>
                  <a:srgbClr val="E8EAED"/>
                </a:solidFill>
                <a:effectLst/>
                <a:latin typeface="arial" panose="020B0604020202020204" pitchFamily="34" charset="0"/>
              </a:rPr>
              <a:t> </a:t>
            </a:r>
            <a:r>
              <a:rPr lang="vi-VN" b="0" i="0" dirty="0">
                <a:solidFill>
                  <a:srgbClr val="E8EAED"/>
                </a:solidFill>
                <a:effectLst/>
                <a:latin typeface="arial" panose="020B0604020202020204" pitchFamily="34" charset="0"/>
              </a:rPr>
              <a:t>để trở nên thành thạo hơn trong các kỹ năng và hiểu biết đa văn hóa: đầu, cơ thể và trái tim</a:t>
            </a:r>
            <a:endParaRPr lang="en-US" b="0" i="0" dirty="0">
              <a:solidFill>
                <a:srgbClr val="E8EAED"/>
              </a:solidFill>
              <a:effectLst/>
              <a:latin typeface="arial" panose="020B0604020202020204" pitchFamily="34" charset="0"/>
            </a:endParaRPr>
          </a:p>
          <a:p>
            <a:r>
              <a:rPr lang="vi-VN" dirty="0"/>
              <a:t>Đầu tiên chúng ta cùng tìm hiểu về tín ngưỡng, phong tục và những điều cấm kỵ của văn hóa nước ngoài qua HEAD. Đây là thành phần nhận thức của trí thông minh văn hóa.</a:t>
            </a:r>
            <a:endParaRPr lang="en-US" dirty="0"/>
          </a:p>
          <a:p>
            <a:r>
              <a:rPr lang="vi-VN" dirty="0"/>
              <a:t>BODY liên quan đến cam kết và thử nghiệm nhiều hơn với nền văn hóa mới. </a:t>
            </a:r>
            <a:r>
              <a:rPr lang="en-US" dirty="0" err="1"/>
              <a:t>Các</a:t>
            </a:r>
            <a:r>
              <a:rPr lang="en-US" dirty="0"/>
              <a:t> </a:t>
            </a:r>
            <a:r>
              <a:rPr lang="vi-VN" dirty="0"/>
              <a:t>Thành phần</a:t>
            </a:r>
            <a:r>
              <a:rPr lang="en-US" dirty="0"/>
              <a:t> </a:t>
            </a:r>
            <a:r>
              <a:rPr lang="en-US" dirty="0" err="1"/>
              <a:t>dạng</a:t>
            </a:r>
            <a:r>
              <a:rPr lang="vi-VN" dirty="0"/>
              <a:t> vật lý này (phong thái, giao tiếp bằng mắt, tư thế, giọng nói) cho thấy mức độ hiểu biết sâu hơn về nền văn hóa mới và các biểu hiện vật chất của nó.</a:t>
            </a:r>
            <a:endParaRPr lang="en-US" dirty="0"/>
          </a:p>
          <a:p>
            <a:r>
              <a:rPr lang="en-US" dirty="0"/>
              <a:t>T</a:t>
            </a:r>
            <a:r>
              <a:rPr lang="vi-VN" dirty="0"/>
              <a:t>RÁI TIM đề cập đến sự tự tin của một người vào khả năng thích ứng và đối phó tốt với các nền văn hóa bên ngoài của họ. Trái tim thực sự nói lên mức độ cam kết tình cảm và động lực của chính một người để hiểu nền văn hóa mới.</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8125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Giới</a:t>
            </a:r>
            <a:r>
              <a:rPr lang="en-US" dirty="0"/>
              <a:t> </a:t>
            </a:r>
            <a:r>
              <a:rPr lang="en-US" dirty="0" err="1"/>
              <a:t>thiệu</a:t>
            </a:r>
            <a:r>
              <a:rPr lang="en-US" dirty="0"/>
              <a:t> qua</a:t>
            </a:r>
          </a:p>
          <a:p>
            <a:r>
              <a:rPr lang="en-US" dirty="0"/>
              <a:t>6 dimensions: </a:t>
            </a:r>
            <a:br>
              <a:rPr lang="vi-VN" dirty="0"/>
            </a:br>
            <a:r>
              <a:rPr lang="vi-VN" b="0" i="0" dirty="0">
                <a:solidFill>
                  <a:srgbClr val="E8EAED"/>
                </a:solidFill>
                <a:effectLst/>
                <a:latin typeface="arial" panose="020B0604020202020204" pitchFamily="34" charset="0"/>
              </a:rPr>
              <a:t>Khoảng cách quyền lực</a:t>
            </a:r>
            <a:r>
              <a:rPr lang="en-US" b="0" i="0" dirty="0">
                <a:solidFill>
                  <a:srgbClr val="E8EAED"/>
                </a:solidFill>
                <a:effectLst/>
                <a:latin typeface="arial" panose="020B0604020202020204" pitchFamily="34" charset="0"/>
              </a:rPr>
              <a:t>,</a:t>
            </a:r>
            <a:r>
              <a:rPr lang="vi-VN" b="0" i="0" dirty="0">
                <a:solidFill>
                  <a:srgbClr val="E8EAED"/>
                </a:solidFill>
                <a:effectLst/>
                <a:latin typeface="arial" panose="020B0604020202020204" pitchFamily="34" charset="0"/>
              </a:rPr>
              <a:t> Chủ nghĩa cá nhân</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tính</a:t>
            </a:r>
            <a:r>
              <a:rPr lang="vi-VN" b="0" i="0" dirty="0">
                <a:solidFill>
                  <a:srgbClr val="E8EAED"/>
                </a:solidFill>
                <a:effectLst/>
                <a:latin typeface="arial" panose="020B0604020202020204" pitchFamily="34" charset="0"/>
              </a:rPr>
              <a:t> Nam tính</a:t>
            </a:r>
            <a:r>
              <a:rPr lang="en-US" b="0" i="0" dirty="0">
                <a:solidFill>
                  <a:srgbClr val="E8EAED"/>
                </a:solidFill>
                <a:effectLst/>
                <a:latin typeface="arial" panose="020B0604020202020204" pitchFamily="34" charset="0"/>
              </a:rPr>
              <a:t>/</a:t>
            </a:r>
            <a:r>
              <a:rPr lang="en-US" b="0" i="0" dirty="0" err="1">
                <a:solidFill>
                  <a:srgbClr val="E8EAED"/>
                </a:solidFill>
                <a:effectLst/>
                <a:latin typeface="arial" panose="020B0604020202020204" pitchFamily="34" charset="0"/>
              </a:rPr>
              <a:t>nữ</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tính</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trong</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xã</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hội</a:t>
            </a:r>
            <a:r>
              <a:rPr lang="en-US" b="0" i="0" dirty="0">
                <a:solidFill>
                  <a:srgbClr val="E8EAED"/>
                </a:solidFill>
                <a:effectLst/>
                <a:latin typeface="arial" panose="020B0604020202020204" pitchFamily="34" charset="0"/>
              </a:rPr>
              <a:t>, xu </a:t>
            </a:r>
            <a:r>
              <a:rPr lang="en-US" b="0" i="0" dirty="0" err="1">
                <a:solidFill>
                  <a:srgbClr val="E8EAED"/>
                </a:solidFill>
                <a:effectLst/>
                <a:latin typeface="arial" panose="020B0604020202020204" pitchFamily="34" charset="0"/>
              </a:rPr>
              <a:t>hướng</a:t>
            </a:r>
            <a:r>
              <a:rPr lang="vi-VN" b="0" i="0" dirty="0">
                <a:solidFill>
                  <a:srgbClr val="E8EAED"/>
                </a:solidFill>
                <a:effectLst/>
                <a:latin typeface="arial" panose="020B0604020202020204" pitchFamily="34" charset="0"/>
              </a:rPr>
              <a:t> Tránh </a:t>
            </a:r>
            <a:r>
              <a:rPr lang="en-US" b="0" i="0" dirty="0" err="1">
                <a:solidFill>
                  <a:srgbClr val="E8EAED"/>
                </a:solidFill>
                <a:effectLst/>
                <a:latin typeface="arial" panose="020B0604020202020204" pitchFamily="34" charset="0"/>
              </a:rPr>
              <a:t>điều</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vô</a:t>
            </a:r>
            <a:r>
              <a:rPr lang="en-US" b="0" i="0" dirty="0">
                <a:solidFill>
                  <a:srgbClr val="E8EAED"/>
                </a:solidFill>
                <a:effectLst/>
                <a:latin typeface="arial" panose="020B0604020202020204" pitchFamily="34" charset="0"/>
              </a:rPr>
              <a:t> </a:t>
            </a:r>
            <a:r>
              <a:rPr lang="en-US" b="0" i="0" dirty="0" err="1">
                <a:solidFill>
                  <a:srgbClr val="E8EAED"/>
                </a:solidFill>
                <a:effectLst/>
                <a:latin typeface="arial" panose="020B0604020202020204" pitchFamily="34" charset="0"/>
              </a:rPr>
              <a:t>định</a:t>
            </a:r>
            <a:r>
              <a:rPr lang="en-US" b="0" i="0" dirty="0">
                <a:solidFill>
                  <a:srgbClr val="E8EAED"/>
                </a:solidFill>
                <a:effectLst/>
                <a:latin typeface="arial" panose="020B0604020202020204" pitchFamily="34" charset="0"/>
              </a:rPr>
              <a:t>, </a:t>
            </a:r>
            <a:r>
              <a:rPr lang="vi-VN" b="0" i="0" dirty="0">
                <a:solidFill>
                  <a:srgbClr val="E8EAED"/>
                </a:solidFill>
                <a:effectLst/>
                <a:latin typeface="arial" panose="020B0604020202020204" pitchFamily="34" charset="0"/>
              </a:rPr>
              <a:t>Định hướng lâu dài</a:t>
            </a:r>
            <a:r>
              <a:rPr lang="en-US" b="0" i="0" dirty="0">
                <a:solidFill>
                  <a:srgbClr val="E8EAED"/>
                </a:solidFill>
                <a:effectLst/>
                <a:latin typeface="arial" panose="020B0604020202020204" pitchFamily="34" charset="0"/>
              </a:rPr>
              <a:t>,</a:t>
            </a:r>
            <a:r>
              <a:rPr lang="vi-VN" b="0" i="0" dirty="0">
                <a:solidFill>
                  <a:srgbClr val="E8EAED"/>
                </a:solidFill>
                <a:effectLst/>
                <a:latin typeface="arial" panose="020B0604020202020204" pitchFamily="34" charset="0"/>
              </a:rPr>
              <a:t> Sự say mê (Định hướng thời gian)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3801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dirty="0"/>
            </a:br>
            <a:r>
              <a:rPr lang="en-US" dirty="0"/>
              <a:t>Dimension </a:t>
            </a:r>
            <a:r>
              <a:rPr lang="en-US" dirty="0" err="1"/>
              <a:t>thứ</a:t>
            </a:r>
            <a:r>
              <a:rPr lang="en-US" dirty="0"/>
              <a:t> </a:t>
            </a:r>
            <a:r>
              <a:rPr lang="en-US" dirty="0" err="1"/>
              <a:t>nhất</a:t>
            </a:r>
            <a:r>
              <a:rPr lang="en-US" dirty="0"/>
              <a:t>: </a:t>
            </a:r>
            <a:r>
              <a:rPr lang="en-US" dirty="0" err="1"/>
              <a:t>sự</a:t>
            </a:r>
            <a:r>
              <a:rPr lang="en-US" dirty="0"/>
              <a:t> </a:t>
            </a:r>
            <a:r>
              <a:rPr lang="en-US" dirty="0" err="1"/>
              <a:t>tiếp</a:t>
            </a:r>
            <a:r>
              <a:rPr lang="en-US" dirty="0"/>
              <a:t> </a:t>
            </a:r>
            <a:r>
              <a:rPr lang="en-US" dirty="0" err="1"/>
              <a:t>nhận</a:t>
            </a:r>
            <a:r>
              <a:rPr lang="en-US" dirty="0"/>
              <a:t> </a:t>
            </a:r>
            <a:r>
              <a:rPr lang="en-US" dirty="0" err="1"/>
              <a:t>của</a:t>
            </a:r>
            <a:r>
              <a:rPr lang="en-US" dirty="0"/>
              <a:t> </a:t>
            </a:r>
            <a:r>
              <a:rPr lang="en-US" dirty="0" err="1"/>
              <a:t>các</a:t>
            </a:r>
            <a:r>
              <a:rPr lang="en-US" dirty="0"/>
              <a:t> </a:t>
            </a:r>
            <a:r>
              <a:rPr lang="en-US" dirty="0" err="1"/>
              <a:t>cá</a:t>
            </a:r>
            <a:r>
              <a:rPr lang="en-US" dirty="0"/>
              <a:t> </a:t>
            </a:r>
            <a:r>
              <a:rPr lang="en-US" dirty="0" err="1"/>
              <a:t>nhân</a:t>
            </a:r>
            <a:r>
              <a:rPr lang="en-US" dirty="0"/>
              <a:t> </a:t>
            </a:r>
            <a:r>
              <a:rPr lang="en-US" dirty="0" err="1"/>
              <a:t>trong</a:t>
            </a:r>
            <a:r>
              <a:rPr lang="en-US" dirty="0"/>
              <a:t> </a:t>
            </a:r>
            <a:r>
              <a:rPr lang="en-US" dirty="0" err="1"/>
              <a:t>xã</a:t>
            </a:r>
            <a:r>
              <a:rPr lang="en-US" dirty="0"/>
              <a:t> </a:t>
            </a:r>
            <a:r>
              <a:rPr lang="en-US" dirty="0" err="1"/>
              <a:t>hội</a:t>
            </a:r>
            <a:r>
              <a:rPr lang="en-US" dirty="0"/>
              <a:t> </a:t>
            </a:r>
            <a:r>
              <a:rPr lang="en-US" dirty="0" err="1"/>
              <a:t>về</a:t>
            </a:r>
            <a:r>
              <a:rPr lang="en-US" dirty="0"/>
              <a:t> </a:t>
            </a:r>
            <a:r>
              <a:rPr lang="en-US" dirty="0" err="1"/>
              <a:t>sự</a:t>
            </a:r>
            <a:r>
              <a:rPr lang="en-US" dirty="0"/>
              <a:t> </a:t>
            </a:r>
            <a:r>
              <a:rPr lang="en-US" dirty="0" err="1"/>
              <a:t>phân</a:t>
            </a:r>
            <a:r>
              <a:rPr lang="en-US" dirty="0"/>
              <a:t> chia </a:t>
            </a:r>
            <a:r>
              <a:rPr lang="en-US" dirty="0" err="1"/>
              <a:t>quyền</a:t>
            </a:r>
            <a:r>
              <a:rPr lang="en-US" dirty="0"/>
              <a:t> </a:t>
            </a:r>
            <a:r>
              <a:rPr lang="en-US" dirty="0" err="1"/>
              <a:t>lực</a:t>
            </a:r>
            <a:r>
              <a:rPr lang="en-US" dirty="0"/>
              <a:t> (</a:t>
            </a:r>
            <a:r>
              <a:rPr lang="en-US" dirty="0" err="1"/>
              <a:t>khoảng</a:t>
            </a:r>
            <a:r>
              <a:rPr lang="en-US" dirty="0"/>
              <a:t> </a:t>
            </a:r>
            <a:r>
              <a:rPr lang="en-US" dirty="0" err="1"/>
              <a:t>cách</a:t>
            </a:r>
            <a:r>
              <a:rPr lang="en-US" dirty="0"/>
              <a:t> </a:t>
            </a:r>
            <a:r>
              <a:rPr lang="en-US" dirty="0" err="1"/>
              <a:t>quyền</a:t>
            </a:r>
            <a:r>
              <a:rPr lang="en-US" dirty="0"/>
              <a:t> </a:t>
            </a:r>
            <a:r>
              <a:rPr lang="en-US" dirty="0" err="1"/>
              <a:t>lực</a:t>
            </a:r>
            <a:r>
              <a:rPr lang="en-US" dirty="0"/>
              <a:t>) </a:t>
            </a:r>
            <a:r>
              <a:rPr lang="en-US" dirty="0" err="1"/>
              <a:t>ntn</a:t>
            </a:r>
            <a:endParaRPr lang="en-US" dirty="0"/>
          </a:p>
          <a:p>
            <a:r>
              <a:rPr lang="vi-VN" b="0" i="0" dirty="0">
                <a:solidFill>
                  <a:srgbClr val="E8EAED"/>
                </a:solidFill>
                <a:effectLst/>
                <a:latin typeface="arial" panose="020B0604020202020204" pitchFamily="34" charset="0"/>
              </a:rPr>
              <a:t>Văn hóa khoảng cách quyền lực thấp: mọi người quan hệ với nhau nhiều hơn bình đẳng và ít hơn khi phản ánh vai trò thống trị hoặc cấp dưới, bất kể vai trò chính thức thực tế của họ là nhân viên và quản lý</a:t>
            </a:r>
            <a:endParaRPr lang="en-US" b="0" i="0" dirty="0">
              <a:solidFill>
                <a:srgbClr val="E8EAED"/>
              </a:solidFill>
              <a:effectLst/>
              <a:latin typeface="arial" panose="020B0604020202020204" pitchFamily="34" charset="0"/>
            </a:endParaRPr>
          </a:p>
          <a:p>
            <a:r>
              <a:rPr lang="vi-VN" dirty="0"/>
              <a:t>Văn hóa khoảng cách quyền lực cao: mọi người ít có khả năng thách thức quyết định, đưa ra giải pháp thay thế hoặc đưa ra ý kiến ​​đóng góp. Những người kém quyền lực hơn có nhiều khả năng chấp nhận các quyết định mà không cần bình luận, ngay cả khi họ lo lắng hoặc biết có một vấn đề quan trọng.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282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 2: </a:t>
            </a:r>
            <a:r>
              <a:rPr lang="en-US" dirty="0" err="1"/>
              <a:t>chủ</a:t>
            </a:r>
            <a:r>
              <a:rPr lang="en-US" dirty="0"/>
              <a:t> </a:t>
            </a:r>
            <a:r>
              <a:rPr lang="en-US" dirty="0" err="1"/>
              <a:t>nghĩa</a:t>
            </a:r>
            <a:r>
              <a:rPr lang="en-US" dirty="0"/>
              <a:t> </a:t>
            </a:r>
            <a:r>
              <a:rPr lang="en-US" dirty="0" err="1"/>
              <a:t>cá</a:t>
            </a:r>
            <a:r>
              <a:rPr lang="en-US" dirty="0"/>
              <a:t> </a:t>
            </a:r>
            <a:r>
              <a:rPr lang="en-US" dirty="0" err="1"/>
              <a:t>nhân</a:t>
            </a:r>
            <a:r>
              <a:rPr lang="en-US" dirty="0"/>
              <a:t> </a:t>
            </a:r>
            <a:r>
              <a:rPr lang="en-US" dirty="0" err="1"/>
              <a:t>trong</a:t>
            </a:r>
            <a:r>
              <a:rPr lang="en-US" dirty="0"/>
              <a:t> </a:t>
            </a:r>
            <a:r>
              <a:rPr lang="en-US" dirty="0" err="1"/>
              <a:t>xã</a:t>
            </a:r>
            <a:r>
              <a:rPr lang="en-US" dirty="0"/>
              <a:t> </a:t>
            </a:r>
            <a:r>
              <a:rPr lang="en-US" dirty="0" err="1"/>
              <a:t>hội</a:t>
            </a:r>
            <a:endParaRPr lang="en-US" dirty="0"/>
          </a:p>
          <a:p>
            <a:r>
              <a:rPr lang="vi-VN" dirty="0"/>
              <a:t>Chủ nghĩa cá nhân: Mọi người trong các nền văn hóa theo chủ nghĩa cá nhân coi trọng tự do cá nhân và độc lập cá nhân, và các nền văn hóa luôn có những câu chuyện để phản ánh giá trị của họ. Trong các nền văn hóa theo chủ nghĩa cá nhân như Hoa Kỳ, mọi người nhìn nhận thế giới của họ chủ yếu từ quan điểm của họ. Họ tự nhận mình là những cá nhân được trao quyền, có khả năng đưa ra quyết định của riêng mình và có thể tạo ra tác động đến cuộc sống của chính họ.</a:t>
            </a:r>
            <a:endParaRPr lang="en-US" dirty="0"/>
          </a:p>
          <a:p>
            <a:r>
              <a:rPr lang="vi-VN" dirty="0"/>
              <a:t>Các nền văn hóa theo chủ nghĩa tập thể bao gồm nhiều nền văn hóa ở Châu Á và Nam Mỹ, tập trung vào nhu cầu của quốc gia, cộng đồng, gia đình hoặc nhóm người lao động.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1521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Sự phân đôi nam tính - nữ tính là mức độ mà nền văn hóa coi trọng một số đặc điểm có thể được coi là nam tính hoặc nữ tính. “Cực quyết đoán được gọi là“ nam tính ”và cực khiêm tốn, chu đáo là“ nữ ”. </a:t>
            </a:r>
            <a:endParaRPr lang="en-US" dirty="0"/>
          </a:p>
          <a:p>
            <a:r>
              <a:rPr lang="vi-VN" dirty="0"/>
              <a:t>Phụ nữ ở các quốc gia nữ có những giá trị khiêm tốn, quan tâm như nam giới; ở các quốc gia nam tính, họ có phần quyết đoán và cạnh tranh, nhưng không bằng nam giới, vì vậy các quốc gia này cho thấy khoảng cách giữa giá trị của nam giới và giá trị của phụ nữ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28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0678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Một số nền văn hóa, chẳng hạn như Hoa Kỳ và Anh, có khả năng chịu đựng cao trước sự không chắc chắn, trong khi những nền văn hóa khác lại cố gắng giảm bớt yếu tố bất ngờ. Ví dụ, các nền văn hóa ở thế giới Ả Rập có khả năng tránh không chắc chắn cao; họ có xu hướng chống lại sự thay đổi và không muốn chấp nhận rủi ro. Trong khi một nhà đàm phán kinh doanh của Hoa Kỳ có thể nhiệt tình đồng ý thử một thủ tục mới, thì đối tác Ai Cập có thể sẽ từ chối tham gia cho đến khi mọi chi tiết được giải quyết.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250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nền văn hóa định hướng ngắn hạn, mọi người chú trọng nhiều hơn đến việc đáp lại những lời chúc, quà tặng và phần thưởng. Mặc dù có thể có sự tôn trọng đối với truyền thống, nhưng cũng có sự nhấn mạnh về đại diện và danh dự cá nhân, một sự phản ánh của bản sắc và tính chính trực. Sự ổn định và nhất quán của cá nhân cũng được đánh giá cao trong một nền văn hóa định hướng ngắn hạn, góp phần vào cảm giác tổng thể về khả năng dự đoán và sự quen thuộc. </a:t>
            </a:r>
            <a:endParaRPr lang="en-US" dirty="0"/>
          </a:p>
          <a:p>
            <a:r>
              <a:rPr lang="vi-VN" dirty="0"/>
              <a:t>Định hướng dài hạn thường được đánh dấu bởi sự bền bỉ, tiết kiệm và tiết kiệm, và trật tự các mối quan hệ dựa trên tuổi tác và địa vị. Cảm giác xấu hổ đối với gia đình và cộng đồng cũng được quan sát thấy qua các thế hệ. Những gì một cá nhân làm phản ánh về gia đình và được thực hiện bởi các thành viên gia đìn</a:t>
            </a:r>
            <a:r>
              <a:rPr lang="en-US" dirty="0"/>
              <a:t>h</a:t>
            </a:r>
            <a:r>
              <a:rPr lang="vi-VN" dirty="0"/>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10597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nền văn hóa định hướng thời gian </a:t>
            </a:r>
            <a:r>
              <a:rPr lang="en-US" dirty="0"/>
              <a:t>“</a:t>
            </a:r>
            <a:r>
              <a:rPr lang="en-US" dirty="0" err="1"/>
              <a:t>đơn</a:t>
            </a:r>
            <a:r>
              <a:rPr lang="en-US" dirty="0"/>
              <a:t> </a:t>
            </a:r>
            <a:r>
              <a:rPr lang="en-US" dirty="0" err="1"/>
              <a:t>tuyến</a:t>
            </a:r>
            <a:r>
              <a:rPr lang="en-US" dirty="0"/>
              <a:t>” </a:t>
            </a:r>
            <a:r>
              <a:rPr lang="vi-VN" dirty="0"/>
              <a:t>xem xét một thứ tại một thời điểm, trong khi các nền văn hóa định hướng thời gian </a:t>
            </a:r>
            <a:r>
              <a:rPr lang="en-US" dirty="0"/>
              <a:t>“</a:t>
            </a:r>
            <a:r>
              <a:rPr lang="vi-VN" dirty="0"/>
              <a:t>đa </a:t>
            </a:r>
            <a:r>
              <a:rPr lang="en-US" dirty="0" err="1"/>
              <a:t>tuyến</a:t>
            </a:r>
            <a:r>
              <a:rPr lang="en-US" dirty="0"/>
              <a:t>” </a:t>
            </a:r>
            <a:r>
              <a:rPr lang="vi-VN" dirty="0"/>
              <a:t>lên lịch cho nhiều thứ cùng một lúc và thời gian được xem xét theo nghĩa linh hoạt hơn. </a:t>
            </a:r>
            <a:endParaRPr lang="en-US" dirty="0"/>
          </a:p>
          <a:p>
            <a:pPr algn="just"/>
            <a:r>
              <a:rPr lang="vi-VN" b="0" i="0" dirty="0">
                <a:solidFill>
                  <a:srgbClr val="333333"/>
                </a:solidFill>
                <a:effectLst/>
                <a:latin typeface="Roboto" panose="02000000000000000000" pitchFamily="2" charset="0"/>
              </a:rPr>
              <a:t>Với quan điểm thời gian </a:t>
            </a:r>
            <a:r>
              <a:rPr lang="en-US" b="0" i="0" dirty="0">
                <a:solidFill>
                  <a:srgbClr val="333333"/>
                </a:solidFill>
                <a:effectLst/>
                <a:latin typeface="Roboto" panose="02000000000000000000" pitchFamily="2" charset="0"/>
              </a:rPr>
              <a:t>“</a:t>
            </a:r>
            <a:r>
              <a:rPr lang="en-US" b="0" i="0" dirty="0" err="1">
                <a:solidFill>
                  <a:srgbClr val="333333"/>
                </a:solidFill>
                <a:effectLst/>
                <a:latin typeface="Roboto" panose="02000000000000000000" pitchFamily="2" charset="0"/>
              </a:rPr>
              <a:t>đơn</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tuyến</a:t>
            </a:r>
            <a:r>
              <a:rPr lang="en-US" b="0" i="0" dirty="0">
                <a:solidFill>
                  <a:srgbClr val="333333"/>
                </a:solidFill>
                <a:effectLst/>
                <a:latin typeface="Roboto" panose="02000000000000000000" pitchFamily="2" charset="0"/>
              </a:rPr>
              <a:t>”</a:t>
            </a:r>
            <a:r>
              <a:rPr lang="vi-VN" b="0" i="0" dirty="0">
                <a:solidFill>
                  <a:srgbClr val="333333"/>
                </a:solidFill>
                <a:effectLst/>
                <a:latin typeface="Roboto" panose="02000000000000000000" pitchFamily="2" charset="0"/>
              </a:rPr>
              <a:t>, các sự kiện được lên kế hoạch một lần, sự kiện này theo sát sự kiện kia. </a:t>
            </a:r>
            <a:r>
              <a:rPr lang="en-US" b="0" i="0" dirty="0" err="1">
                <a:solidFill>
                  <a:srgbClr val="333333"/>
                </a:solidFill>
                <a:effectLst/>
                <a:latin typeface="Roboto" panose="02000000000000000000" pitchFamily="2" charset="0"/>
              </a:rPr>
              <a:t>Tại</a:t>
            </a:r>
            <a:r>
              <a:rPr lang="en-US" b="0" i="0" dirty="0">
                <a:solidFill>
                  <a:srgbClr val="333333"/>
                </a:solidFill>
                <a:effectLst/>
                <a:latin typeface="Roboto" panose="02000000000000000000" pitchFamily="2" charset="0"/>
              </a:rPr>
              <a:t> </a:t>
            </a:r>
            <a:r>
              <a:rPr lang="vi-VN" b="0" i="0" dirty="0">
                <a:solidFill>
                  <a:srgbClr val="333333"/>
                </a:solidFill>
                <a:effectLst/>
                <a:latin typeface="Roboto" panose="02000000000000000000" pitchFamily="2" charset="0"/>
              </a:rPr>
              <a:t>nền văn hóa đơn </a:t>
            </a:r>
            <a:r>
              <a:rPr lang="en-US" b="0" i="0" dirty="0" err="1">
                <a:solidFill>
                  <a:srgbClr val="333333"/>
                </a:solidFill>
                <a:effectLst/>
                <a:latin typeface="Roboto" panose="02000000000000000000" pitchFamily="2" charset="0"/>
              </a:rPr>
              <a:t>tuyến</a:t>
            </a:r>
            <a:r>
              <a:rPr lang="vi-VN" b="0" i="0" dirty="0">
                <a:solidFill>
                  <a:srgbClr val="333333"/>
                </a:solidFill>
                <a:effectLst/>
                <a:latin typeface="Roboto" panose="02000000000000000000" pitchFamily="2" charset="0"/>
              </a:rPr>
              <a:t>, kiểu lên lịch trình này được quyền ưu tiên, trên cả những mối quan hệ giữa các cá nhân với nhau. Văn hóa này nhấn mạnh tính kế hoạch, đúng giờ, chính xác. Đó là nền văn hóa dựa trên giá trị năng suất, là giá trị hoàn thành công việc “đúng giờ”. Họ cho rằng, thời gian không thể để đánh mất, bị giết, hoặc lãng phí – hoặc, ngược lại, là cái gì đó có thể, hoặc nên, được quản lý và lên kế hoạch, và sử dụng một cách có hiệu quả.</a:t>
            </a:r>
          </a:p>
          <a:p>
            <a:pPr algn="just"/>
            <a:r>
              <a:rPr lang="vi-VN" b="0" i="0" dirty="0">
                <a:solidFill>
                  <a:srgbClr val="333333"/>
                </a:solidFill>
                <a:effectLst/>
                <a:latin typeface="Roboto" panose="02000000000000000000" pitchFamily="2" charset="0"/>
              </a:rPr>
              <a:t>Nhật Bản là một đất nước điển hình với kỷ luật giờ giấc. Công ty đường sắt miền Tây Nhật Bản đã đăng tải lời xin lỗi chính thức của mình thông qua thông cáo báo chí trên website khi một trong những đoàn tàu của họ khởi hành sớm hơn dự kiến vài giây. Cụ thể, con tàu đi từ nhà ga Nishi-Akashi đến nhà ga Notogawa lúc 7 giờ 11 phút 35 giây, thay vì 7 giờ 12 phút như trên lịch trình. Cũng vì những trường hợp như thế mà nhiều báo chí thường cho rằng người Nhật Bản khắt khe về giờ giấc, cho dù là sớm hay trễ.</a:t>
            </a:r>
          </a:p>
          <a:p>
            <a:pPr algn="just"/>
            <a:r>
              <a:rPr lang="vi-VN" b="1" i="0" dirty="0">
                <a:solidFill>
                  <a:srgbClr val="333333"/>
                </a:solidFill>
                <a:effectLst/>
                <a:latin typeface="Roboto" panose="02000000000000000000" pitchFamily="2" charset="0"/>
              </a:rPr>
              <a:t>Thời gian đa tuyến (polychronic)</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với</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các</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quốc</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gia</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này</a:t>
            </a:r>
            <a:r>
              <a:rPr lang="en-US" b="0" i="0" dirty="0">
                <a:solidFill>
                  <a:srgbClr val="333333"/>
                </a:solidFill>
                <a:effectLst/>
                <a:latin typeface="Roboto" panose="02000000000000000000" pitchFamily="2" charset="0"/>
              </a:rPr>
              <a:t>,</a:t>
            </a:r>
            <a:r>
              <a:rPr lang="vi-VN" b="0" i="0" dirty="0">
                <a:solidFill>
                  <a:srgbClr val="333333"/>
                </a:solidFill>
                <a:effectLst/>
                <a:latin typeface="Roboto" panose="02000000000000000000" pitchFamily="2" charset="0"/>
              </a:rPr>
              <a:t> mối quan hệ giữa các cá nhân được xem trọng hơn hết trong văn hóa đa chủng tộc. Họ cho rằng thời gian có thể linh động vì cuộc sống chẳng ai dự đoán trước được điều gì nên việc lên kế hoạch, tính chính xác không quá quan trọng. Giá trị thực sự nằm ở “là ai” hơn “làm gì”. Nhận thức về thời gian của họ được xem như là có liên kết với “nhịp tự nhiên”, “Trái Đất” và “các mùa”. Điều này khá hợp lý khi chúng ta nghĩ rằng những hiện tượng tự nhiên có thể xảy ra bất chợt, không thường xuyên, hoặc đồng thời. Đến đây thì chúng ta dường như giải thích được vì sao việc trễ giờ với đa số người Việt là bình thường và có thể chấp nhận. </a:t>
            </a:r>
            <a:endParaRPr lang="en-US" b="0" i="0" dirty="0">
              <a:solidFill>
                <a:srgbClr val="333333"/>
              </a:solidFill>
              <a:effectLst/>
              <a:latin typeface="Roboto" panose="02000000000000000000" pitchFamily="2" charset="0"/>
            </a:endParaRPr>
          </a:p>
          <a:p>
            <a:pPr algn="just"/>
            <a:r>
              <a:rPr lang="vi-VN" b="0" i="0" dirty="0">
                <a:solidFill>
                  <a:srgbClr val="333333"/>
                </a:solidFill>
                <a:effectLst/>
                <a:latin typeface="Roboto" panose="02000000000000000000" pitchFamily="2" charset="0"/>
              </a:rPr>
              <a:t>Sự khác biệt văn hóa về nhận thức thời gian có thể dẫn đến xung đột, đặc biệt trong giới doanh nghiệp. Ví dụ như ý tưởng về đấu tranh giữa việc đúng giờ và đi muộn trong một buổi họp chẳng hạn, có thể tồn tại bất đồng lớn giữa hai doanh nghiệp người Mỹ và người Brazil: Mỹ ít khoan dung trước việc Brazil đi trễ.</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59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Giao BT </a:t>
            </a:r>
            <a:r>
              <a:rPr lang="en-US" dirty="0" err="1"/>
              <a:t>tìm</a:t>
            </a:r>
            <a:r>
              <a:rPr lang="en-US" dirty="0"/>
              <a:t> </a:t>
            </a:r>
            <a:r>
              <a:rPr lang="en-US" dirty="0" err="1"/>
              <a:t>hiểu</a:t>
            </a:r>
            <a:r>
              <a:rPr lang="en-US" dirty="0"/>
              <a:t> </a:t>
            </a:r>
            <a:r>
              <a:rPr lang="en-US" dirty="0" err="1"/>
              <a:t>từng</a:t>
            </a:r>
            <a:r>
              <a:rPr lang="en-US" dirty="0"/>
              <a:t> </a:t>
            </a:r>
            <a:r>
              <a:rPr lang="en-US" dirty="0" err="1"/>
              <a:t>cặp</a:t>
            </a:r>
            <a:r>
              <a:rPr lang="en-US" dirty="0"/>
              <a:t> </a:t>
            </a:r>
            <a:r>
              <a:rPr lang="en-US" dirty="0" err="1"/>
              <a:t>quốc</a:t>
            </a:r>
            <a:r>
              <a:rPr lang="en-US" dirty="0"/>
              <a:t> </a:t>
            </a:r>
            <a:r>
              <a:rPr lang="en-US" dirty="0" err="1"/>
              <a:t>gia</a:t>
            </a:r>
            <a:r>
              <a:rPr lang="en-US" dirty="0"/>
              <a:t> </a:t>
            </a:r>
            <a:r>
              <a:rPr lang="en-US" dirty="0" err="1"/>
              <a:t>trên</a:t>
            </a:r>
            <a:r>
              <a:rPr lang="en-US" dirty="0"/>
              <a:t> </a:t>
            </a:r>
            <a:r>
              <a:rPr lang="en-US" dirty="0" err="1"/>
              <a:t>edunext</a:t>
            </a:r>
            <a:r>
              <a:rPr lang="en-US" dirty="0"/>
              <a:t>: </a:t>
            </a:r>
            <a:r>
              <a:rPr lang="en-US" sz="1800" b="0" i="0" u="none" strike="noStrike" dirty="0">
                <a:solidFill>
                  <a:srgbClr val="000000"/>
                </a:solidFill>
                <a:effectLst/>
                <a:latin typeface="Arial" panose="020B0604020202020204" pitchFamily="34" charset="0"/>
              </a:rPr>
              <a:t> Analyze the differences of Cultural Dimensions between US vs Viet Nam, England vs China, Canada vs Singapore, Mexico vs India, South Africa and New Zealand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6606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43236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Phần</a:t>
            </a:r>
            <a:r>
              <a:rPr lang="en-US" dirty="0"/>
              <a:t> </a:t>
            </a:r>
            <a:r>
              <a:rPr lang="en-US" dirty="0" err="1"/>
              <a:t>tiếp</a:t>
            </a:r>
            <a:r>
              <a:rPr lang="en-US" dirty="0"/>
              <a:t> </a:t>
            </a:r>
            <a:r>
              <a:rPr lang="en-US" dirty="0" err="1"/>
              <a:t>theo</a:t>
            </a:r>
            <a:r>
              <a:rPr lang="en-US" dirty="0"/>
              <a:t> </a:t>
            </a:r>
            <a:r>
              <a:rPr lang="en-US" dirty="0" err="1"/>
              <a:t>của</a:t>
            </a:r>
            <a:r>
              <a:rPr lang="en-US" dirty="0"/>
              <a:t> session 3, </a:t>
            </a:r>
            <a:r>
              <a:rPr lang="en-US" dirty="0" err="1"/>
              <a:t>cta</a:t>
            </a:r>
            <a:r>
              <a:rPr lang="en-US" dirty="0"/>
              <a:t> sang leadership. </a:t>
            </a:r>
            <a:r>
              <a:rPr lang="en-US" sz="1800" b="0" i="0" u="none" strike="noStrike" dirty="0" err="1">
                <a:solidFill>
                  <a:srgbClr val="000000"/>
                </a:solidFill>
                <a:effectLst/>
                <a:latin typeface="Arial" panose="020B0604020202020204" pitchFamily="34" charset="0"/>
              </a:rPr>
              <a:t>Câu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hỏi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đầu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tiên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đặt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Vậy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bản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chất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của</a:t>
            </a:r>
            <a:r>
              <a:rPr lang="en-US" sz="1800" b="0" i="0" u="none" strike="noStrike" dirty="0">
                <a:solidFill>
                  <a:srgbClr val="000000"/>
                </a:solidFill>
                <a:effectLst/>
                <a:latin typeface="Arial" panose="020B0604020202020204" pitchFamily="34" charset="0"/>
              </a:rPr>
              <a:t> leader hay leadership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gì</a:t>
            </a:r>
            <a:r>
              <a:rPr lang="en-US" sz="1800" b="0" i="0" u="none" strike="noStrike" dirty="0">
                <a:solidFill>
                  <a:srgbClr val="000000"/>
                </a:solidFill>
                <a:effectLst/>
                <a:latin typeface="Arial" panose="020B0604020202020204" pitchFamily="34" charset="0"/>
              </a:rPr>
              <a:t>?</a:t>
            </a:r>
            <a:endParaRPr lang="en-US" dirty="0"/>
          </a:p>
        </p:txBody>
      </p:sp>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Nhìn chung, cta có khá nhiều quan điểm về leadership là gì. Lãnh đạo thường được định nghĩa là một mối quan hệ giữa hai hoặc nhiều người phụ thuộc vào nhau để đạt được những mục tiêu chung nhất định trong một tình huống nhóm. Sự Lãnh đạo hiệu quả giúp các cá nhân và nhóm đạt được mục tiêu của họ bằng cách tập trung vào các nhu cầu duy trì của nhóm (duy trì mqh bền vững giữa các tvien trog nhóm) và nhu cầu về nhiệm vụ (làm tn để đạt được mục tiêu chung).</a:t>
            </a: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en-US" sz="1800" b="0" i="0" u="none" strike="noStrike" dirty="0">
                <a:solidFill>
                  <a:srgbClr val="000000"/>
                </a:solidFill>
                <a:effectLst/>
                <a:latin typeface="Arial" panose="020B0604020202020204" pitchFamily="34" charset="0"/>
              </a:rPr>
              <a:t>Cho </a:t>
            </a:r>
            <a:r>
              <a:rPr lang="en-US" sz="1800" b="0" i="0" u="none" strike="noStrike" dirty="0" err="1">
                <a:solidFill>
                  <a:srgbClr val="000000"/>
                </a:solidFill>
                <a:effectLst/>
                <a:latin typeface="Arial" panose="020B0604020202020204" pitchFamily="34" charset="0"/>
              </a:rPr>
              <a:t>nộp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câu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hỏi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edunext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phân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biệt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giữa</a:t>
            </a:r>
            <a:r>
              <a:rPr lang="en-US" sz="1800" b="0" i="0" u="none" strike="noStrike" dirty="0">
                <a:solidFill>
                  <a:srgbClr val="000000"/>
                </a:solidFill>
                <a:effectLst/>
                <a:latin typeface="Arial" panose="020B0604020202020204" pitchFamily="34" charset="0"/>
              </a:rPr>
              <a:t> leader </a:t>
            </a:r>
            <a:r>
              <a:rPr lang="en-US" sz="1800" b="0" i="0" u="none" strike="noStrike" dirty="0" err="1">
                <a:solidFill>
                  <a:srgbClr val="000000"/>
                </a:solidFill>
                <a:effectLst/>
                <a:latin typeface="Arial" panose="020B0604020202020204" pitchFamily="34" charset="0"/>
              </a:rPr>
              <a:t>và</a:t>
            </a:r>
            <a:r>
              <a:rPr lang="en-US" sz="1800" b="0" i="0" u="none" strike="noStrike" dirty="0">
                <a:solidFill>
                  <a:srgbClr val="000000"/>
                </a:solidFill>
                <a:effectLst/>
                <a:latin typeface="Arial" panose="020B0604020202020204" pitchFamily="34" charset="0"/>
              </a:rPr>
              <a:t> manager (15-20’)</a:t>
            </a:r>
            <a:endParaRPr lang="vi-VN" b="0" dirty="0">
              <a:effectLst/>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Hai khái niệm kép lãnh đạo và quản lý, không thể hoán đổi cho nhau, cũng không</a:t>
            </a:r>
            <a:r>
              <a:rPr lang="en-US" dirty="0"/>
              <a:t> </a:t>
            </a:r>
            <a:r>
              <a:rPr lang="en-US" dirty="0" err="1"/>
              <a:t>phải</a:t>
            </a:r>
            <a:r>
              <a:rPr lang="en-US" dirty="0"/>
              <a:t> </a:t>
            </a:r>
            <a:r>
              <a:rPr lang="en-US" dirty="0" err="1"/>
              <a:t>dư</a:t>
            </a:r>
            <a:r>
              <a:rPr lang="vi-VN" dirty="0"/>
              <a:t> thừa</a:t>
            </a:r>
            <a:r>
              <a:rPr lang="en-US" dirty="0"/>
              <a:t>. </a:t>
            </a:r>
            <a:r>
              <a:rPr lang="en-US" dirty="0" err="1"/>
              <a:t>Chúng</a:t>
            </a:r>
            <a:r>
              <a:rPr lang="en-US" dirty="0"/>
              <a:t> </a:t>
            </a:r>
            <a:r>
              <a:rPr lang="en-US" dirty="0" err="1"/>
              <a:t>có</a:t>
            </a:r>
            <a:r>
              <a:rPr lang="en-US" dirty="0"/>
              <a:t> </a:t>
            </a:r>
            <a:r>
              <a:rPr lang="en-US" dirty="0" err="1"/>
              <a:t>những</a:t>
            </a:r>
            <a:r>
              <a:rPr lang="en-US" dirty="0"/>
              <a:t> </a:t>
            </a:r>
            <a:r>
              <a:rPr lang="en-US" dirty="0" err="1"/>
              <a:t>điểm</a:t>
            </a:r>
            <a:r>
              <a:rPr lang="en-US" dirty="0"/>
              <a:t> </a:t>
            </a:r>
            <a:r>
              <a:rPr lang="en-US" dirty="0" err="1"/>
              <a:t>khác</a:t>
            </a:r>
            <a:r>
              <a:rPr lang="en-US" dirty="0"/>
              <a:t> </a:t>
            </a:r>
            <a:r>
              <a:rPr lang="en-US" dirty="0" err="1"/>
              <a:t>biệt</a:t>
            </a:r>
            <a:r>
              <a:rPr lang="en-US" dirty="0"/>
              <a:t> </a:t>
            </a:r>
            <a:r>
              <a:rPr lang="en-US" dirty="0" err="1"/>
              <a:t>dù</a:t>
            </a:r>
            <a:r>
              <a:rPr lang="en-US" dirty="0"/>
              <a:t> ko </a:t>
            </a:r>
            <a:r>
              <a:rPr lang="en-US" dirty="0" err="1"/>
              <a:t>quá</a:t>
            </a:r>
            <a:r>
              <a:rPr lang="en-US" dirty="0"/>
              <a:t> </a:t>
            </a:r>
            <a:r>
              <a:rPr lang="en-US" dirty="0" err="1"/>
              <a:t>rõ</a:t>
            </a:r>
            <a:r>
              <a:rPr lang="en-US" dirty="0"/>
              <a:t> </a:t>
            </a:r>
            <a:r>
              <a:rPr lang="en-US" dirty="0" err="1"/>
              <a:t>ràng</a:t>
            </a:r>
            <a:r>
              <a:rPr lang="en-US" dirty="0"/>
              <a:t> </a:t>
            </a:r>
            <a:r>
              <a:rPr lang="en-US" dirty="0" err="1"/>
              <a:t>và</a:t>
            </a:r>
            <a:r>
              <a:rPr lang="en-US" dirty="0"/>
              <a:t> </a:t>
            </a:r>
            <a:r>
              <a:rPr lang="en-US" dirty="0" err="1"/>
              <a:t>dễ</a:t>
            </a:r>
            <a:r>
              <a:rPr lang="en-US" dirty="0"/>
              <a:t> </a:t>
            </a:r>
            <a:r>
              <a:rPr lang="en-US" dirty="0" err="1"/>
              <a:t>thấy</a:t>
            </a:r>
            <a:endParaRPr lang="en-US" dirty="0"/>
          </a:p>
          <a:p>
            <a:r>
              <a:rPr lang="vi-VN" dirty="0"/>
              <a:t>Lãnh đạo hiệu quả thường đòi hỏi khả năng quản lý - thiết lập mục tiêu; lập kế hoạch, đề ra và thực hiện chiến lược; ra quyết định và giải quyết vấn đề; và tổ chức và kiểm soát.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697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Quản lý được định nghĩa là một quá trình bao gồm lập kế hoạch, tổ chức, chỉ đạo và kiểm soát. Lãnh đạo được định nghĩa là mối quan hệ ảnh hưởng xã hội (giữa các cá nhân) giữa hai hoặc nhiều người phụ thuộc vào nhau để đạt được mục tiêu.</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96042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nhà quản lý và nhà lãnh đạo thường được phân biệt về quy trình mà qua đó họ bước đầu đến vị trí của mình</a:t>
            </a:r>
            <a:endParaRPr lang="en-US" dirty="0"/>
          </a:p>
          <a:p>
            <a:r>
              <a:rPr lang="vi-VN" dirty="0"/>
              <a:t>Các nhà quản lý thường được bổ nhiệm vào vai trò của họ. Lãnh đạo mỗi người là một mối quan hệ xoay quanh việc những người theo dõi chấp nhận hoặc từ chối người lãnh đạo. Các nhà lãnh đạo thường xuất hiện từ các sự kiện diễn ra giữa các thành viên của một nhóm.</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395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33333"/>
                </a:solidFill>
                <a:effectLst/>
                <a:latin typeface="inherit"/>
              </a:rPr>
              <a:t>(</a:t>
            </a:r>
            <a:r>
              <a:rPr lang="en-US" b="0" i="0" dirty="0" err="1">
                <a:solidFill>
                  <a:srgbClr val="333333"/>
                </a:solidFill>
                <a:effectLst/>
                <a:latin typeface="inherit"/>
              </a:rPr>
              <a:t>Đọc</a:t>
            </a:r>
            <a:r>
              <a:rPr lang="en-US" b="0" i="0" dirty="0">
                <a:solidFill>
                  <a:srgbClr val="333333"/>
                </a:solidFill>
                <a:effectLst/>
                <a:latin typeface="inherit"/>
              </a:rPr>
              <a:t> qua) -&gt; </a:t>
            </a:r>
            <a:r>
              <a:rPr lang="en-US" dirty="0" err="1"/>
              <a:t>liên</a:t>
            </a:r>
            <a:r>
              <a:rPr lang="en-US" dirty="0"/>
              <a:t> </a:t>
            </a:r>
            <a:r>
              <a:rPr lang="en-US" dirty="0" err="1"/>
              <a:t>hệ</a:t>
            </a:r>
            <a:r>
              <a:rPr lang="en-US" dirty="0"/>
              <a:t> </a:t>
            </a:r>
            <a:r>
              <a:rPr lang="en-US" dirty="0" err="1"/>
              <a:t>lại</a:t>
            </a:r>
            <a:r>
              <a:rPr lang="en-US" dirty="0"/>
              <a:t> </a:t>
            </a:r>
            <a:r>
              <a:rPr lang="en-US" dirty="0" err="1"/>
              <a:t>về</a:t>
            </a:r>
            <a:r>
              <a:rPr lang="en-US" dirty="0"/>
              <a:t> </a:t>
            </a:r>
            <a:r>
              <a:rPr lang="en-US" dirty="0" err="1"/>
              <a:t>các</a:t>
            </a:r>
            <a:r>
              <a:rPr lang="en-US" dirty="0"/>
              <a:t> </a:t>
            </a:r>
            <a:r>
              <a:rPr lang="en-US" dirty="0" err="1"/>
              <a:t>dạng</a:t>
            </a:r>
            <a:r>
              <a:rPr lang="en-US" dirty="0"/>
              <a:t> </a:t>
            </a:r>
            <a:r>
              <a:rPr lang="en-US" dirty="0" err="1"/>
              <a:t>quyền</a:t>
            </a:r>
            <a:r>
              <a:rPr lang="en-US" dirty="0"/>
              <a:t> </a:t>
            </a:r>
            <a:r>
              <a:rPr lang="en-US" dirty="0" err="1"/>
              <a:t>lực</a:t>
            </a:r>
            <a:r>
              <a:rPr lang="en-US" dirty="0"/>
              <a:t> </a:t>
            </a:r>
            <a:r>
              <a:rPr lang="en-US" dirty="0" err="1"/>
              <a:t>hôm</a:t>
            </a:r>
            <a:r>
              <a:rPr lang="en-US" dirty="0"/>
              <a:t> </a:t>
            </a:r>
            <a:r>
              <a:rPr lang="en-US" dirty="0" err="1"/>
              <a:t>trc</a:t>
            </a:r>
            <a:r>
              <a:rPr lang="en-US" dirty="0"/>
              <a:t> </a:t>
            </a:r>
            <a:r>
              <a:rPr lang="en-US" dirty="0" err="1"/>
              <a:t>học</a:t>
            </a:r>
            <a:r>
              <a:rPr lang="en-US" dirty="0"/>
              <a:t>, </a:t>
            </a:r>
            <a:r>
              <a:rPr lang="en-US" dirty="0" err="1"/>
              <a:t>dạng</a:t>
            </a:r>
            <a:r>
              <a:rPr lang="en-US" dirty="0"/>
              <a:t> </a:t>
            </a:r>
            <a:r>
              <a:rPr lang="en-US" dirty="0" err="1"/>
              <a:t>nào</a:t>
            </a:r>
            <a:r>
              <a:rPr lang="en-US" dirty="0"/>
              <a:t> </a:t>
            </a:r>
            <a:r>
              <a:rPr lang="en-US" dirty="0" err="1"/>
              <a:t>chứng</a:t>
            </a:r>
            <a:r>
              <a:rPr lang="en-US" dirty="0"/>
              <a:t> </a:t>
            </a:r>
            <a:r>
              <a:rPr lang="en-US" dirty="0" err="1"/>
              <a:t>tỏ</a:t>
            </a:r>
            <a:r>
              <a:rPr lang="en-US" dirty="0"/>
              <a:t> </a:t>
            </a:r>
            <a:r>
              <a:rPr lang="en-US" dirty="0" err="1"/>
              <a:t>điều</a:t>
            </a:r>
            <a:r>
              <a:rPr lang="en-US" dirty="0"/>
              <a:t> </a:t>
            </a:r>
            <a:r>
              <a:rPr lang="en-US" dirty="0" err="1"/>
              <a:t>này</a:t>
            </a:r>
            <a:r>
              <a:rPr lang="en-US" dirty="0"/>
              <a:t>?</a:t>
            </a:r>
            <a:endParaRPr lang="en-US" b="0" i="0" dirty="0">
              <a:solidFill>
                <a:srgbClr val="333333"/>
              </a:solidFill>
              <a:effectLst/>
              <a:latin typeface="inherit"/>
            </a:endParaRPr>
          </a:p>
          <a:p>
            <a:pPr algn="l" fontAlgn="base"/>
            <a:r>
              <a:rPr lang="vi-VN" b="0" i="0" dirty="0">
                <a:solidFill>
                  <a:srgbClr val="333333"/>
                </a:solidFill>
                <a:effectLst/>
                <a:latin typeface="inherit"/>
              </a:rPr>
              <a:t>“Carrot and stick” được dịch sát theo nghĩa đen là “</a:t>
            </a:r>
            <a:r>
              <a:rPr lang="vi-VN" b="1" i="1" dirty="0">
                <a:solidFill>
                  <a:srgbClr val="333333"/>
                </a:solidFill>
                <a:effectLst/>
                <a:latin typeface="inherit"/>
              </a:rPr>
              <a:t>Củ cà rốt và cây gậy</a:t>
            </a:r>
            <a:r>
              <a:rPr lang="vi-VN" b="0" i="0" dirty="0">
                <a:solidFill>
                  <a:srgbClr val="333333"/>
                </a:solidFill>
                <a:effectLst/>
                <a:latin typeface="inherit"/>
              </a:rPr>
              <a:t>”.</a:t>
            </a:r>
            <a:r>
              <a:rPr lang="en-US" b="0" i="0" dirty="0">
                <a:solidFill>
                  <a:srgbClr val="333333"/>
                </a:solidFill>
                <a:effectLst/>
                <a:latin typeface="Source Sans Pro" panose="020B0604020202020204" pitchFamily="34" charset="0"/>
              </a:rPr>
              <a:t> </a:t>
            </a:r>
            <a:r>
              <a:rPr lang="vi-VN" b="0" i="0" dirty="0">
                <a:solidFill>
                  <a:srgbClr val="333333"/>
                </a:solidFill>
                <a:effectLst/>
                <a:latin typeface="inherit"/>
              </a:rPr>
              <a:t>Và nó cụm từ được dùng để chỉ một hệ thống, trong đó </a:t>
            </a:r>
            <a:r>
              <a:rPr lang="vi-VN" b="1" i="1" dirty="0">
                <a:solidFill>
                  <a:srgbClr val="333333"/>
                </a:solidFill>
                <a:effectLst/>
                <a:latin typeface="inherit"/>
              </a:rPr>
              <a:t>bạn được thưởng khi làm được một số việc và có nguy cơ bị trừng phạt đối với những hành động khác.</a:t>
            </a:r>
            <a:endParaRPr lang="vi-VN" b="0" i="0" dirty="0">
              <a:solidFill>
                <a:srgbClr val="333333"/>
              </a:solidFill>
              <a:effectLst/>
              <a:latin typeface="Source Sans Pro" panose="020B0604020202020204" pitchFamily="34" charset="0"/>
            </a:endParaRPr>
          </a:p>
          <a:p>
            <a:pPr algn="l" fontAlgn="base"/>
            <a:r>
              <a:rPr lang="vi-VN" b="0" i="0" dirty="0">
                <a:solidFill>
                  <a:srgbClr val="333333"/>
                </a:solidFill>
                <a:effectLst/>
                <a:latin typeface="inherit"/>
              </a:rPr>
              <a:t>Để dễ hiểu, bạn có thể liên tưởng đến nội quy của một số công ty: ký hợp đồng vượt chỉ tiêu doanh số 10% sẽ được thưởng, không đạt chỉ tiêu sẽ bị trừ tiền lương.</a:t>
            </a:r>
            <a:endParaRPr lang="vi-VN" b="0" i="0" dirty="0">
              <a:solidFill>
                <a:srgbClr val="333333"/>
              </a:solidFill>
              <a:effectLst/>
              <a:latin typeface="Source Sans Pro"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977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BDE7-E1A7-43E6-AD96-06A13D4F2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18E86B-4ABC-4589-BDE3-B2E8CB564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ED45E1-ED4C-42B5-8179-60F25743A0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45A116-A57B-40A8-93C6-34EB925E1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DB312-7C8C-4C2D-BB6C-306E1AE87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971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70C-6BAF-4996-8D82-EBDE8C97D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1CD9B-9E93-43C0-97FD-D949F722F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41268-2D63-4CA8-8B4F-A8978608D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4456E3-3F9C-427F-B6E6-75C04403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348B5-4C61-4264-B088-685545C701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46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9910E-3CDE-408E-ADC0-A2049E463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9E263D-4852-4396-86B6-7E4F45891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1E7F4-92FB-4EDF-9E2A-C4C6157479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A3F4AD-EF19-4D7E-BA2B-28B272759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5ADCA-9E8B-4570-A57E-76C2118B86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962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userDrawn="1">
  <p:cSld name="1_Comparison">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603151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3E5C153-3A07-4292-89DA-1549C0B9E3C2}"/>
              </a:ext>
            </a:extLst>
          </p:cNvPr>
          <p:cNvSpPr>
            <a:spLocks noGrp="1"/>
          </p:cNvSpPr>
          <p:nvPr>
            <p:ph type="dt" sz="half" idx="10"/>
          </p:nvPr>
        </p:nvSpPr>
        <p:spPr/>
        <p:txBody>
          <a:bodyPr/>
          <a:lstStyle>
            <a:lvl1pPr>
              <a:defRPr/>
            </a:lvl1pPr>
          </a:lstStyle>
          <a:p>
            <a:pPr>
              <a:defRPr/>
            </a:pPr>
            <a:fld id="{BA739987-A53D-48B1-9158-81F54ABC5527}" type="datetime1">
              <a:rPr lang="en-US"/>
              <a:pPr>
                <a:defRPr/>
              </a:pPr>
              <a:t>6/21/2022</a:t>
            </a:fld>
            <a:endParaRPr lang="en-US" dirty="0"/>
          </a:p>
        </p:txBody>
      </p:sp>
      <p:sp>
        <p:nvSpPr>
          <p:cNvPr id="5" name="Slide Number Placeholder 5">
            <a:extLst>
              <a:ext uri="{FF2B5EF4-FFF2-40B4-BE49-F238E27FC236}">
                <a16:creationId xmlns:a16="http://schemas.microsoft.com/office/drawing/2014/main" id="{D67B202B-3459-4D9C-B169-C2BADBC3ACEA}"/>
              </a:ext>
            </a:extLst>
          </p:cNvPr>
          <p:cNvSpPr>
            <a:spLocks noGrp="1"/>
          </p:cNvSpPr>
          <p:nvPr>
            <p:ph type="sldNum" sz="quarter" idx="11"/>
          </p:nvPr>
        </p:nvSpPr>
        <p:spPr/>
        <p:txBody>
          <a:bodyPr/>
          <a:lstStyle>
            <a:lvl1pPr>
              <a:defRPr/>
            </a:lvl1pPr>
          </a:lstStyle>
          <a:p>
            <a:fld id="{F3C70265-0561-4746-82C2-CFAB5EC7A493}" type="slidenum">
              <a:rPr lang="en-US" altLang="en-US"/>
              <a:pPr/>
              <a:t>‹#›</a:t>
            </a:fld>
            <a:endParaRPr lang="en-US" altLang="en-US"/>
          </a:p>
        </p:txBody>
      </p:sp>
      <p:sp>
        <p:nvSpPr>
          <p:cNvPr id="6" name="Footer Placeholder 3">
            <a:extLst>
              <a:ext uri="{FF2B5EF4-FFF2-40B4-BE49-F238E27FC236}">
                <a16:creationId xmlns:a16="http://schemas.microsoft.com/office/drawing/2014/main" id="{1A161453-35CE-4AF5-BB2D-3A4779CBA39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685215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203F9-7F03-4C67-8E15-3608300571B6}"/>
              </a:ext>
            </a:extLst>
          </p:cNvPr>
          <p:cNvSpPr>
            <a:spLocks noGrp="1"/>
          </p:cNvSpPr>
          <p:nvPr>
            <p:ph type="dt" sz="half" idx="10"/>
          </p:nvPr>
        </p:nvSpPr>
        <p:spPr/>
        <p:txBody>
          <a:bodyPr/>
          <a:lstStyle>
            <a:lvl1pPr>
              <a:defRPr/>
            </a:lvl1pPr>
          </a:lstStyle>
          <a:p>
            <a:pPr>
              <a:defRPr/>
            </a:pPr>
            <a:fld id="{1546CF6B-2368-40B3-9508-57A0C4FDE3FF}" type="datetime1">
              <a:rPr lang="en-US"/>
              <a:pPr>
                <a:defRPr/>
              </a:pPr>
              <a:t>6/21/2022</a:t>
            </a:fld>
            <a:endParaRPr lang="en-US" dirty="0"/>
          </a:p>
        </p:txBody>
      </p:sp>
      <p:sp>
        <p:nvSpPr>
          <p:cNvPr id="5" name="Slide Number Placeholder 5">
            <a:extLst>
              <a:ext uri="{FF2B5EF4-FFF2-40B4-BE49-F238E27FC236}">
                <a16:creationId xmlns:a16="http://schemas.microsoft.com/office/drawing/2014/main" id="{BFA1B651-D72E-44F6-A127-FEC452C28670}"/>
              </a:ext>
            </a:extLst>
          </p:cNvPr>
          <p:cNvSpPr>
            <a:spLocks noGrp="1"/>
          </p:cNvSpPr>
          <p:nvPr>
            <p:ph type="sldNum" sz="quarter" idx="11"/>
          </p:nvPr>
        </p:nvSpPr>
        <p:spPr/>
        <p:txBody>
          <a:bodyPr/>
          <a:lstStyle>
            <a:lvl1pPr>
              <a:defRPr/>
            </a:lvl1pPr>
          </a:lstStyle>
          <a:p>
            <a:fld id="{251C0311-2AB1-448A-913A-65D45EE258E9}" type="slidenum">
              <a:rPr lang="en-US" altLang="en-US"/>
              <a:pPr/>
              <a:t>‹#›</a:t>
            </a:fld>
            <a:endParaRPr lang="en-US" altLang="en-US"/>
          </a:p>
        </p:txBody>
      </p:sp>
      <p:sp>
        <p:nvSpPr>
          <p:cNvPr id="6" name="Footer Placeholder 3">
            <a:extLst>
              <a:ext uri="{FF2B5EF4-FFF2-40B4-BE49-F238E27FC236}">
                <a16:creationId xmlns:a16="http://schemas.microsoft.com/office/drawing/2014/main" id="{A6F8ADFA-366D-49D7-9B9D-57FD1A53CEA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272843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255DD-259B-4A87-9DE6-7EC1D86DA9B2}"/>
              </a:ext>
            </a:extLst>
          </p:cNvPr>
          <p:cNvSpPr>
            <a:spLocks noGrp="1"/>
          </p:cNvSpPr>
          <p:nvPr>
            <p:ph type="dt" sz="half" idx="10"/>
          </p:nvPr>
        </p:nvSpPr>
        <p:spPr/>
        <p:txBody>
          <a:bodyPr/>
          <a:lstStyle>
            <a:lvl1pPr>
              <a:defRPr/>
            </a:lvl1pPr>
          </a:lstStyle>
          <a:p>
            <a:pPr>
              <a:defRPr/>
            </a:pPr>
            <a:fld id="{DABE7270-5ABF-4F2D-9D2B-9E26EA73904E}" type="datetime1">
              <a:rPr lang="en-US"/>
              <a:pPr>
                <a:defRPr/>
              </a:pPr>
              <a:t>6/21/2022</a:t>
            </a:fld>
            <a:endParaRPr lang="en-US" dirty="0"/>
          </a:p>
        </p:txBody>
      </p:sp>
      <p:sp>
        <p:nvSpPr>
          <p:cNvPr id="5" name="Slide Number Placeholder 5">
            <a:extLst>
              <a:ext uri="{FF2B5EF4-FFF2-40B4-BE49-F238E27FC236}">
                <a16:creationId xmlns:a16="http://schemas.microsoft.com/office/drawing/2014/main" id="{398A7A66-0BA6-4987-BD84-D95A3FF3F604}"/>
              </a:ext>
            </a:extLst>
          </p:cNvPr>
          <p:cNvSpPr>
            <a:spLocks noGrp="1"/>
          </p:cNvSpPr>
          <p:nvPr>
            <p:ph type="sldNum" sz="quarter" idx="11"/>
          </p:nvPr>
        </p:nvSpPr>
        <p:spPr/>
        <p:txBody>
          <a:bodyPr/>
          <a:lstStyle>
            <a:lvl1pPr>
              <a:defRPr/>
            </a:lvl1pPr>
          </a:lstStyle>
          <a:p>
            <a:fld id="{A93342B0-28BC-4B7B-B10A-9CAD0AE70F3E}" type="slidenum">
              <a:rPr lang="en-US" altLang="en-US"/>
              <a:pPr/>
              <a:t>‹#›</a:t>
            </a:fld>
            <a:endParaRPr lang="en-US" altLang="en-US"/>
          </a:p>
        </p:txBody>
      </p:sp>
      <p:sp>
        <p:nvSpPr>
          <p:cNvPr id="6" name="Footer Placeholder 3">
            <a:extLst>
              <a:ext uri="{FF2B5EF4-FFF2-40B4-BE49-F238E27FC236}">
                <a16:creationId xmlns:a16="http://schemas.microsoft.com/office/drawing/2014/main" id="{633EAE75-1880-457E-966B-E61966BD2B29}"/>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308152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E82865F-6715-42F1-90AE-9AFE89766D6C}"/>
              </a:ext>
            </a:extLst>
          </p:cNvPr>
          <p:cNvSpPr>
            <a:spLocks noGrp="1"/>
          </p:cNvSpPr>
          <p:nvPr>
            <p:ph type="dt" sz="half" idx="10"/>
          </p:nvPr>
        </p:nvSpPr>
        <p:spPr/>
        <p:txBody>
          <a:bodyPr/>
          <a:lstStyle>
            <a:lvl1pPr>
              <a:defRPr/>
            </a:lvl1pPr>
          </a:lstStyle>
          <a:p>
            <a:pPr>
              <a:defRPr/>
            </a:pPr>
            <a:fld id="{E357D42E-E06B-45EB-A606-2228C5DB2A53}" type="datetime1">
              <a:rPr lang="en-US"/>
              <a:pPr>
                <a:defRPr/>
              </a:pPr>
              <a:t>6/21/2022</a:t>
            </a:fld>
            <a:endParaRPr lang="en-US" dirty="0"/>
          </a:p>
        </p:txBody>
      </p:sp>
      <p:sp>
        <p:nvSpPr>
          <p:cNvPr id="6" name="Slide Number Placeholder 5">
            <a:extLst>
              <a:ext uri="{FF2B5EF4-FFF2-40B4-BE49-F238E27FC236}">
                <a16:creationId xmlns:a16="http://schemas.microsoft.com/office/drawing/2014/main" id="{459BCE42-55A3-4E8B-BC19-C5CF4C49342D}"/>
              </a:ext>
            </a:extLst>
          </p:cNvPr>
          <p:cNvSpPr>
            <a:spLocks noGrp="1"/>
          </p:cNvSpPr>
          <p:nvPr>
            <p:ph type="sldNum" sz="quarter" idx="11"/>
          </p:nvPr>
        </p:nvSpPr>
        <p:spPr/>
        <p:txBody>
          <a:bodyPr/>
          <a:lstStyle>
            <a:lvl1pPr>
              <a:defRPr/>
            </a:lvl1pPr>
          </a:lstStyle>
          <a:p>
            <a:fld id="{818D851D-66C0-45BF-B3E7-3CA437864D45}" type="slidenum">
              <a:rPr lang="en-US" altLang="en-US"/>
              <a:pPr/>
              <a:t>‹#›</a:t>
            </a:fld>
            <a:endParaRPr lang="en-US" altLang="en-US"/>
          </a:p>
        </p:txBody>
      </p:sp>
      <p:sp>
        <p:nvSpPr>
          <p:cNvPr id="7" name="Footer Placeholder 3">
            <a:extLst>
              <a:ext uri="{FF2B5EF4-FFF2-40B4-BE49-F238E27FC236}">
                <a16:creationId xmlns:a16="http://schemas.microsoft.com/office/drawing/2014/main" id="{222A8156-3D72-4226-A223-0A887846BE6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71277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446D5A2-7B45-42C0-831E-BE4D5DA6CBAD}"/>
              </a:ext>
            </a:extLst>
          </p:cNvPr>
          <p:cNvSpPr>
            <a:spLocks noGrp="1"/>
          </p:cNvSpPr>
          <p:nvPr>
            <p:ph type="dt" sz="half" idx="10"/>
          </p:nvPr>
        </p:nvSpPr>
        <p:spPr/>
        <p:txBody>
          <a:bodyPr/>
          <a:lstStyle>
            <a:lvl1pPr>
              <a:defRPr/>
            </a:lvl1pPr>
          </a:lstStyle>
          <a:p>
            <a:pPr>
              <a:defRPr/>
            </a:pPr>
            <a:fld id="{2A373D1D-8CA0-4BFA-825A-8B96F6AD86EA}" type="datetime1">
              <a:rPr lang="en-US"/>
              <a:pPr>
                <a:defRPr/>
              </a:pPr>
              <a:t>6/21/2022</a:t>
            </a:fld>
            <a:endParaRPr lang="en-US" dirty="0"/>
          </a:p>
        </p:txBody>
      </p:sp>
      <p:sp>
        <p:nvSpPr>
          <p:cNvPr id="8" name="Slide Number Placeholder 5">
            <a:extLst>
              <a:ext uri="{FF2B5EF4-FFF2-40B4-BE49-F238E27FC236}">
                <a16:creationId xmlns:a16="http://schemas.microsoft.com/office/drawing/2014/main" id="{01FD5C8E-D4D4-4739-996F-48D520E6C7CD}"/>
              </a:ext>
            </a:extLst>
          </p:cNvPr>
          <p:cNvSpPr>
            <a:spLocks noGrp="1"/>
          </p:cNvSpPr>
          <p:nvPr>
            <p:ph type="sldNum" sz="quarter" idx="11"/>
          </p:nvPr>
        </p:nvSpPr>
        <p:spPr/>
        <p:txBody>
          <a:bodyPr/>
          <a:lstStyle>
            <a:lvl1pPr>
              <a:defRPr/>
            </a:lvl1pPr>
          </a:lstStyle>
          <a:p>
            <a:fld id="{A9C1A0E2-1239-4960-BE35-F035C305236E}" type="slidenum">
              <a:rPr lang="en-US" altLang="en-US"/>
              <a:pPr/>
              <a:t>‹#›</a:t>
            </a:fld>
            <a:endParaRPr lang="en-US" altLang="en-US"/>
          </a:p>
        </p:txBody>
      </p:sp>
      <p:sp>
        <p:nvSpPr>
          <p:cNvPr id="9" name="Footer Placeholder 3">
            <a:extLst>
              <a:ext uri="{FF2B5EF4-FFF2-40B4-BE49-F238E27FC236}">
                <a16:creationId xmlns:a16="http://schemas.microsoft.com/office/drawing/2014/main" id="{E72A0D85-83BD-4A8B-A965-059DF52F942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2133961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993FC2B-1476-431F-9661-E3309D076277}"/>
              </a:ext>
            </a:extLst>
          </p:cNvPr>
          <p:cNvSpPr>
            <a:spLocks noGrp="1"/>
          </p:cNvSpPr>
          <p:nvPr>
            <p:ph type="dt" sz="half" idx="10"/>
          </p:nvPr>
        </p:nvSpPr>
        <p:spPr/>
        <p:txBody>
          <a:bodyPr/>
          <a:lstStyle>
            <a:lvl1pPr>
              <a:defRPr/>
            </a:lvl1pPr>
          </a:lstStyle>
          <a:p>
            <a:pPr>
              <a:defRPr/>
            </a:pPr>
            <a:fld id="{47B3985C-03EA-43DA-898A-110A1C5F2FA2}" type="datetime1">
              <a:rPr lang="en-US"/>
              <a:pPr>
                <a:defRPr/>
              </a:pPr>
              <a:t>6/21/2022</a:t>
            </a:fld>
            <a:endParaRPr lang="en-US" dirty="0"/>
          </a:p>
        </p:txBody>
      </p:sp>
      <p:sp>
        <p:nvSpPr>
          <p:cNvPr id="4" name="Slide Number Placeholder 5">
            <a:extLst>
              <a:ext uri="{FF2B5EF4-FFF2-40B4-BE49-F238E27FC236}">
                <a16:creationId xmlns:a16="http://schemas.microsoft.com/office/drawing/2014/main" id="{0684A7CE-6F03-4858-820C-B948EA8E95CB}"/>
              </a:ext>
            </a:extLst>
          </p:cNvPr>
          <p:cNvSpPr>
            <a:spLocks noGrp="1"/>
          </p:cNvSpPr>
          <p:nvPr>
            <p:ph type="sldNum" sz="quarter" idx="11"/>
          </p:nvPr>
        </p:nvSpPr>
        <p:spPr/>
        <p:txBody>
          <a:bodyPr/>
          <a:lstStyle>
            <a:lvl1pPr>
              <a:defRPr/>
            </a:lvl1pPr>
          </a:lstStyle>
          <a:p>
            <a:fld id="{7EDD24D9-32DE-41B5-8704-826DF0074380}" type="slidenum">
              <a:rPr lang="en-US" altLang="en-US"/>
              <a:pPr/>
              <a:t>‹#›</a:t>
            </a:fld>
            <a:endParaRPr lang="en-US" altLang="en-US"/>
          </a:p>
        </p:txBody>
      </p:sp>
      <p:sp>
        <p:nvSpPr>
          <p:cNvPr id="5" name="Footer Placeholder 3">
            <a:extLst>
              <a:ext uri="{FF2B5EF4-FFF2-40B4-BE49-F238E27FC236}">
                <a16:creationId xmlns:a16="http://schemas.microsoft.com/office/drawing/2014/main" id="{01C60816-A59A-4351-8212-EAB6E0D4D6A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50154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7DA6533-2D5C-4B18-BD8C-E5BA61B3A3D5}"/>
              </a:ext>
            </a:extLst>
          </p:cNvPr>
          <p:cNvSpPr>
            <a:spLocks noGrp="1"/>
          </p:cNvSpPr>
          <p:nvPr>
            <p:ph type="dt" sz="half" idx="10"/>
          </p:nvPr>
        </p:nvSpPr>
        <p:spPr/>
        <p:txBody>
          <a:bodyPr/>
          <a:lstStyle>
            <a:lvl1pPr>
              <a:defRPr/>
            </a:lvl1pPr>
          </a:lstStyle>
          <a:p>
            <a:pPr>
              <a:defRPr/>
            </a:pPr>
            <a:fld id="{16DB081D-D819-4EFD-91F7-E7A71612B0E9}" type="datetime1">
              <a:rPr lang="en-US"/>
              <a:pPr>
                <a:defRPr/>
              </a:pPr>
              <a:t>6/21/2022</a:t>
            </a:fld>
            <a:endParaRPr lang="en-US" dirty="0"/>
          </a:p>
        </p:txBody>
      </p:sp>
      <p:sp>
        <p:nvSpPr>
          <p:cNvPr id="3" name="Slide Number Placeholder 5">
            <a:extLst>
              <a:ext uri="{FF2B5EF4-FFF2-40B4-BE49-F238E27FC236}">
                <a16:creationId xmlns:a16="http://schemas.microsoft.com/office/drawing/2014/main" id="{0ED058FE-16F9-45D7-8357-222D8D818A92}"/>
              </a:ext>
            </a:extLst>
          </p:cNvPr>
          <p:cNvSpPr>
            <a:spLocks noGrp="1"/>
          </p:cNvSpPr>
          <p:nvPr>
            <p:ph type="sldNum" sz="quarter" idx="11"/>
          </p:nvPr>
        </p:nvSpPr>
        <p:spPr/>
        <p:txBody>
          <a:bodyPr/>
          <a:lstStyle>
            <a:lvl1pPr>
              <a:defRPr/>
            </a:lvl1pPr>
          </a:lstStyle>
          <a:p>
            <a:fld id="{B5227B0B-E792-4D13-AF94-310D94250F8D}" type="slidenum">
              <a:rPr lang="en-US" altLang="en-US"/>
              <a:pPr/>
              <a:t>‹#›</a:t>
            </a:fld>
            <a:endParaRPr lang="en-US" altLang="en-US"/>
          </a:p>
        </p:txBody>
      </p:sp>
      <p:sp>
        <p:nvSpPr>
          <p:cNvPr id="4" name="Footer Placeholder 3">
            <a:extLst>
              <a:ext uri="{FF2B5EF4-FFF2-40B4-BE49-F238E27FC236}">
                <a16:creationId xmlns:a16="http://schemas.microsoft.com/office/drawing/2014/main" id="{6B8B175A-EB00-4623-BC0B-65EA6CD161A8}"/>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2983633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6E28-582A-428E-8D9E-98B5554CD2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C22C1-5F26-4CAD-BF47-637B00514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AE761-E50A-4833-9A78-D9B819E9A3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CFE877-25C6-4A14-9CE6-EB131F12C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7A789-AC6F-4AB1-8B2D-5B9D0C24C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4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B406230-68DD-48E5-9400-2D2523357A1F}"/>
              </a:ext>
            </a:extLst>
          </p:cNvPr>
          <p:cNvSpPr>
            <a:spLocks noGrp="1"/>
          </p:cNvSpPr>
          <p:nvPr>
            <p:ph type="dt" sz="half" idx="10"/>
          </p:nvPr>
        </p:nvSpPr>
        <p:spPr/>
        <p:txBody>
          <a:bodyPr/>
          <a:lstStyle>
            <a:lvl1pPr>
              <a:defRPr/>
            </a:lvl1pPr>
          </a:lstStyle>
          <a:p>
            <a:pPr>
              <a:defRPr/>
            </a:pPr>
            <a:fld id="{B9564D48-DF20-44A2-9175-441A0F55C16D}" type="datetime1">
              <a:rPr lang="en-US"/>
              <a:pPr>
                <a:defRPr/>
              </a:pPr>
              <a:t>6/21/2022</a:t>
            </a:fld>
            <a:endParaRPr lang="en-US" dirty="0"/>
          </a:p>
        </p:txBody>
      </p:sp>
      <p:sp>
        <p:nvSpPr>
          <p:cNvPr id="6" name="Slide Number Placeholder 5">
            <a:extLst>
              <a:ext uri="{FF2B5EF4-FFF2-40B4-BE49-F238E27FC236}">
                <a16:creationId xmlns:a16="http://schemas.microsoft.com/office/drawing/2014/main" id="{AEEB7C22-AC0D-470B-966D-0B0716C4AC2E}"/>
              </a:ext>
            </a:extLst>
          </p:cNvPr>
          <p:cNvSpPr>
            <a:spLocks noGrp="1"/>
          </p:cNvSpPr>
          <p:nvPr>
            <p:ph type="sldNum" sz="quarter" idx="11"/>
          </p:nvPr>
        </p:nvSpPr>
        <p:spPr/>
        <p:txBody>
          <a:bodyPr/>
          <a:lstStyle>
            <a:lvl1pPr>
              <a:defRPr/>
            </a:lvl1pPr>
          </a:lstStyle>
          <a:p>
            <a:fld id="{301FF7CE-16C1-4DC1-8705-82C78D2A2E23}" type="slidenum">
              <a:rPr lang="en-US" altLang="en-US"/>
              <a:pPr/>
              <a:t>‹#›</a:t>
            </a:fld>
            <a:endParaRPr lang="en-US" altLang="en-US"/>
          </a:p>
        </p:txBody>
      </p:sp>
      <p:sp>
        <p:nvSpPr>
          <p:cNvPr id="7" name="Footer Placeholder 3">
            <a:extLst>
              <a:ext uri="{FF2B5EF4-FFF2-40B4-BE49-F238E27FC236}">
                <a16:creationId xmlns:a16="http://schemas.microsoft.com/office/drawing/2014/main" id="{EB30F3B7-CCD7-4CC7-ABB9-09A4E2AB70DD}"/>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89103583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64AFAF-DD75-424F-9F7C-6C54D93BE390}"/>
              </a:ext>
            </a:extLst>
          </p:cNvPr>
          <p:cNvSpPr>
            <a:spLocks noGrp="1"/>
          </p:cNvSpPr>
          <p:nvPr>
            <p:ph type="dt" sz="half" idx="10"/>
          </p:nvPr>
        </p:nvSpPr>
        <p:spPr/>
        <p:txBody>
          <a:bodyPr/>
          <a:lstStyle>
            <a:lvl1pPr>
              <a:defRPr/>
            </a:lvl1pPr>
          </a:lstStyle>
          <a:p>
            <a:pPr>
              <a:defRPr/>
            </a:pPr>
            <a:fld id="{3737251E-5E36-4427-B438-AB0FF9135DCA}" type="datetime1">
              <a:rPr lang="en-US"/>
              <a:pPr>
                <a:defRPr/>
              </a:pPr>
              <a:t>6/21/2022</a:t>
            </a:fld>
            <a:endParaRPr lang="en-US" dirty="0"/>
          </a:p>
        </p:txBody>
      </p:sp>
      <p:sp>
        <p:nvSpPr>
          <p:cNvPr id="6" name="Slide Number Placeholder 5">
            <a:extLst>
              <a:ext uri="{FF2B5EF4-FFF2-40B4-BE49-F238E27FC236}">
                <a16:creationId xmlns:a16="http://schemas.microsoft.com/office/drawing/2014/main" id="{BC9CA279-56EA-4852-9B38-7CB491483EAB}"/>
              </a:ext>
            </a:extLst>
          </p:cNvPr>
          <p:cNvSpPr>
            <a:spLocks noGrp="1"/>
          </p:cNvSpPr>
          <p:nvPr>
            <p:ph type="sldNum" sz="quarter" idx="11"/>
          </p:nvPr>
        </p:nvSpPr>
        <p:spPr/>
        <p:txBody>
          <a:bodyPr/>
          <a:lstStyle>
            <a:lvl1pPr>
              <a:defRPr/>
            </a:lvl1pPr>
          </a:lstStyle>
          <a:p>
            <a:fld id="{4BCA4170-9511-461E-8C3F-A6A98B66CBB7}" type="slidenum">
              <a:rPr lang="en-US" altLang="en-US"/>
              <a:pPr/>
              <a:t>‹#›</a:t>
            </a:fld>
            <a:endParaRPr lang="en-US" altLang="en-US"/>
          </a:p>
        </p:txBody>
      </p:sp>
      <p:sp>
        <p:nvSpPr>
          <p:cNvPr id="7" name="Footer Placeholder 3">
            <a:extLst>
              <a:ext uri="{FF2B5EF4-FFF2-40B4-BE49-F238E27FC236}">
                <a16:creationId xmlns:a16="http://schemas.microsoft.com/office/drawing/2014/main" id="{ED2BCA56-1540-4FEC-ADC9-93E41606162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6239431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58AEA-EE62-4C29-85EC-01A02ECAAF17}"/>
              </a:ext>
            </a:extLst>
          </p:cNvPr>
          <p:cNvSpPr>
            <a:spLocks noGrp="1"/>
          </p:cNvSpPr>
          <p:nvPr>
            <p:ph type="dt" sz="half" idx="10"/>
          </p:nvPr>
        </p:nvSpPr>
        <p:spPr/>
        <p:txBody>
          <a:bodyPr/>
          <a:lstStyle>
            <a:lvl1pPr>
              <a:defRPr/>
            </a:lvl1pPr>
          </a:lstStyle>
          <a:p>
            <a:pPr>
              <a:defRPr/>
            </a:pPr>
            <a:fld id="{B95423AE-7DBA-49D5-AC9B-29EDC4AFB185}" type="datetime1">
              <a:rPr lang="en-US"/>
              <a:pPr>
                <a:defRPr/>
              </a:pPr>
              <a:t>6/21/2022</a:t>
            </a:fld>
            <a:endParaRPr lang="en-US" dirty="0"/>
          </a:p>
        </p:txBody>
      </p:sp>
      <p:sp>
        <p:nvSpPr>
          <p:cNvPr id="5" name="Slide Number Placeholder 5">
            <a:extLst>
              <a:ext uri="{FF2B5EF4-FFF2-40B4-BE49-F238E27FC236}">
                <a16:creationId xmlns:a16="http://schemas.microsoft.com/office/drawing/2014/main" id="{F64CD9B3-07BB-4553-825F-C4C83D1C58C0}"/>
              </a:ext>
            </a:extLst>
          </p:cNvPr>
          <p:cNvSpPr>
            <a:spLocks noGrp="1"/>
          </p:cNvSpPr>
          <p:nvPr>
            <p:ph type="sldNum" sz="quarter" idx="11"/>
          </p:nvPr>
        </p:nvSpPr>
        <p:spPr/>
        <p:txBody>
          <a:bodyPr/>
          <a:lstStyle>
            <a:lvl1pPr>
              <a:defRPr/>
            </a:lvl1pPr>
          </a:lstStyle>
          <a:p>
            <a:fld id="{042FB52E-06E4-474D-AC82-72805E27165F}" type="slidenum">
              <a:rPr lang="en-US" altLang="en-US"/>
              <a:pPr/>
              <a:t>‹#›</a:t>
            </a:fld>
            <a:endParaRPr lang="en-US" altLang="en-US"/>
          </a:p>
        </p:txBody>
      </p:sp>
      <p:sp>
        <p:nvSpPr>
          <p:cNvPr id="6" name="Footer Placeholder 3">
            <a:extLst>
              <a:ext uri="{FF2B5EF4-FFF2-40B4-BE49-F238E27FC236}">
                <a16:creationId xmlns:a16="http://schemas.microsoft.com/office/drawing/2014/main" id="{DDC445AA-90BB-4847-9E01-284369D5563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0859311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28CB9-177F-4E4E-B649-71D8831C4DB7}"/>
              </a:ext>
            </a:extLst>
          </p:cNvPr>
          <p:cNvSpPr>
            <a:spLocks noGrp="1"/>
          </p:cNvSpPr>
          <p:nvPr>
            <p:ph type="dt" sz="half" idx="10"/>
          </p:nvPr>
        </p:nvSpPr>
        <p:spPr/>
        <p:txBody>
          <a:bodyPr/>
          <a:lstStyle>
            <a:lvl1pPr>
              <a:defRPr/>
            </a:lvl1pPr>
          </a:lstStyle>
          <a:p>
            <a:pPr>
              <a:defRPr/>
            </a:pPr>
            <a:fld id="{FB83FF09-9AF0-48D7-84F1-5B3B7E63B8A6}" type="datetime1">
              <a:rPr lang="en-US"/>
              <a:pPr>
                <a:defRPr/>
              </a:pPr>
              <a:t>6/21/2022</a:t>
            </a:fld>
            <a:endParaRPr lang="en-US" dirty="0"/>
          </a:p>
        </p:txBody>
      </p:sp>
      <p:sp>
        <p:nvSpPr>
          <p:cNvPr id="5" name="Slide Number Placeholder 5">
            <a:extLst>
              <a:ext uri="{FF2B5EF4-FFF2-40B4-BE49-F238E27FC236}">
                <a16:creationId xmlns:a16="http://schemas.microsoft.com/office/drawing/2014/main" id="{8C01A04F-6748-4514-983D-FD81E370814D}"/>
              </a:ext>
            </a:extLst>
          </p:cNvPr>
          <p:cNvSpPr>
            <a:spLocks noGrp="1"/>
          </p:cNvSpPr>
          <p:nvPr>
            <p:ph type="sldNum" sz="quarter" idx="11"/>
          </p:nvPr>
        </p:nvSpPr>
        <p:spPr/>
        <p:txBody>
          <a:bodyPr/>
          <a:lstStyle>
            <a:lvl1pPr>
              <a:defRPr/>
            </a:lvl1pPr>
          </a:lstStyle>
          <a:p>
            <a:fld id="{B46CF754-208C-42FA-A7F7-B3E0D355AAAE}" type="slidenum">
              <a:rPr lang="en-US" altLang="en-US"/>
              <a:pPr/>
              <a:t>‹#›</a:t>
            </a:fld>
            <a:endParaRPr lang="en-US" altLang="en-US"/>
          </a:p>
        </p:txBody>
      </p:sp>
      <p:sp>
        <p:nvSpPr>
          <p:cNvPr id="6" name="Footer Placeholder 3">
            <a:extLst>
              <a:ext uri="{FF2B5EF4-FFF2-40B4-BE49-F238E27FC236}">
                <a16:creationId xmlns:a16="http://schemas.microsoft.com/office/drawing/2014/main" id="{6FA9907C-105F-4CC5-BBFC-6193CB7C86B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7610827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6397-F30D-40EB-8D40-BE7839288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53E4E-5D17-42C8-ACB7-DE0C5100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51B62-F894-47F4-908A-C3528924D3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447D270-BEB7-4943-B08A-F0FFE439F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1F0BA-F7E3-47D7-A76C-219895AC0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1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52E2-F7C8-4DE5-A1E6-D425A0541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2FF22-8E90-4D6D-BAB4-A87E7DBB0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78A12-51E5-454F-8641-5AC8A961A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B3079-8284-4E83-ACE7-7107A4538E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1135F4-51A6-49CB-9D2D-25E960606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57082-8E01-404F-9DBC-95B440EB85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38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B0D1-2F7C-4678-A72F-94154E72A5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685440-E1F8-4791-827C-043D1F799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F9BDD9-1444-41ED-A10F-980175AC6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BD767-62FC-42C8-B040-D1F29ED94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D73FE-7E3B-4CF7-B32B-1CF92A96B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F334A-12B3-40A3-A709-308850E2F3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538909-FB90-43BB-BD8B-20FEEE519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311A0F-7549-4E1A-8780-A038C6DCA7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713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9DF4-1DE4-441A-81A0-8D6F20876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0A39D8-117F-4D77-B1C5-504435292B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AD9399-8723-4E55-A1C8-77592C05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F23837-DB64-47BE-872B-81D10D1C37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671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CB0A1-F151-416A-B881-555AA5A522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8A7D9BA-3EFE-4A97-8525-D16BF7D28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D1627-935E-4191-BAAC-869B437D1D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576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86E9-EEA9-4448-8ECF-6B75E984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CBE0A-7457-4F31-8D13-1FF447E03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8FA15-6590-4CA5-969F-A2A6C41AB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7FBB2-54CF-47A9-AA3C-D278A0270A1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5099C7-07C2-4F09-B170-DCAA5A11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BBBF3-B7E2-4201-B8F5-7925DEF4CC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072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D842-ABBF-4463-B087-D08D938BA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78D23-17AA-4A4E-9937-D21769097B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7A0B4-74C1-4F9D-995E-ABB80A5A7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5C2EF-A4BB-41A9-A2BA-8EE9EA7200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E48C31-D695-415C-B5D1-231C5FAE3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9E32B-213B-4956-A4C2-07D6F62C06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277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AC16B-993E-4689-9FD0-099390DD3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75C045-EFCC-4725-9910-0A9845F06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02CA0-ACB5-4EAD-A7F7-CBC5289C4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04F07B-593D-4AC1-A4E2-C8CD5F0C1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C78110-1FED-43BF-9B29-510108CB3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0769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D6F9A37-2B4D-4185-B96A-289B7653A4B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7F1501D-9E5A-48B0-BB54-820AB0190D77}"/>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D1B433D-1B78-491A-837B-52FAF7B49C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1D88CEBA-4F48-4379-83E7-2A9F00DA5D62}" type="datetime1">
              <a:rPr lang="en-US"/>
              <a:pPr>
                <a:defRPr/>
              </a:pPr>
              <a:t>6/21/2022</a:t>
            </a:fld>
            <a:endParaRPr lang="en-US" dirty="0"/>
          </a:p>
        </p:txBody>
      </p:sp>
      <p:sp>
        <p:nvSpPr>
          <p:cNvPr id="6" name="Slide Number Placeholder 5">
            <a:extLst>
              <a:ext uri="{FF2B5EF4-FFF2-40B4-BE49-F238E27FC236}">
                <a16:creationId xmlns:a16="http://schemas.microsoft.com/office/drawing/2014/main" id="{C3DBE2AB-93C0-4F8D-BA5C-7772B6D1DC33}"/>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8CF5776-266D-4A08-B5F8-70837E326267}" type="slidenum">
              <a:rPr lang="en-US" altLang="en-US"/>
              <a:pPr/>
              <a:t>‹#›</a:t>
            </a:fld>
            <a:endParaRPr lang="en-US" altLang="en-US"/>
          </a:p>
        </p:txBody>
      </p:sp>
      <p:sp>
        <p:nvSpPr>
          <p:cNvPr id="8" name="Footer Placeholder 3">
            <a:extLst>
              <a:ext uri="{FF2B5EF4-FFF2-40B4-BE49-F238E27FC236}">
                <a16:creationId xmlns:a16="http://schemas.microsoft.com/office/drawing/2014/main" id="{98EB8F26-C1A6-4385-80DD-073C367D3B0D}"/>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28328268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cnx.org/contents/c3acb2ab-7d5c-45ad-b3cd-e59673fedd4e@8.90:e4112b33-edb8-4e97-943a-859ec40197a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Picture 94" descr="Hands holding each other's wrists and interlinked to form a circle">
            <a:extLst>
              <a:ext uri="{FF2B5EF4-FFF2-40B4-BE49-F238E27FC236}">
                <a16:creationId xmlns:a16="http://schemas.microsoft.com/office/drawing/2014/main" id="{F68FBFC0-A68D-4558-B1B1-3DCB8CD3223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43" y="10"/>
            <a:ext cx="12196243" cy="6857990"/>
          </a:xfrm>
          <a:prstGeom prst="rect">
            <a:avLst/>
          </a:prstGeom>
        </p:spPr>
      </p:pic>
      <p:sp>
        <p:nvSpPr>
          <p:cNvPr id="106" name="Rectangle 10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92;p1"/>
          <p:cNvSpPr txBox="1">
            <a:spLocks noGrp="1"/>
          </p:cNvSpPr>
          <p:nvPr>
            <p:ph type="ctrTitle"/>
          </p:nvPr>
        </p:nvSpPr>
        <p:spPr>
          <a:xfrm>
            <a:off x="6827005" y="3081418"/>
            <a:ext cx="4248318" cy="1398494"/>
          </a:xfrm>
          <a:prstGeom prst="rect">
            <a:avLst/>
          </a:prstGeom>
          <a:noFill/>
        </p:spPr>
        <p:txBody>
          <a:bodyPr spcFirstLastPara="1" lIns="91425" tIns="45700" rIns="91425" bIns="45700" anchor="ctr" anchorCtr="0">
            <a:noAutofit/>
          </a:bodyPr>
          <a:lstStyle/>
          <a:p>
            <a:pPr marL="0" lvl="0" indent="0" rtl="0">
              <a:spcBef>
                <a:spcPts val="0"/>
              </a:spcBef>
              <a:spcAft>
                <a:spcPts val="0"/>
              </a:spcAft>
              <a:buClr>
                <a:srgbClr val="FFFFFF"/>
              </a:buClr>
              <a:buSzPts val="5900"/>
              <a:buFont typeface="Arial"/>
              <a:buNone/>
            </a:pPr>
            <a:r>
              <a:rPr lang="en-US" sz="4000" b="1" dirty="0">
                <a:solidFill>
                  <a:srgbClr val="080808"/>
                </a:solidFill>
              </a:rPr>
              <a:t>Group &amp; Team Theory (cont.)</a:t>
            </a:r>
            <a:endParaRPr lang="en-US" sz="4000" dirty="0">
              <a:solidFill>
                <a:srgbClr val="080808"/>
              </a:solidFill>
            </a:endParaRPr>
          </a:p>
        </p:txBody>
      </p:sp>
      <p:sp>
        <p:nvSpPr>
          <p:cNvPr id="93" name="Google Shape;93;p1"/>
          <p:cNvSpPr txBox="1">
            <a:spLocks noGrp="1"/>
          </p:cNvSpPr>
          <p:nvPr>
            <p:ph type="subTitle" idx="1"/>
          </p:nvPr>
        </p:nvSpPr>
        <p:spPr>
          <a:xfrm>
            <a:off x="7719403" y="2509451"/>
            <a:ext cx="2442690" cy="915772"/>
          </a:xfrm>
          <a:prstGeom prst="rect">
            <a:avLst/>
          </a:prstGeom>
          <a:noFill/>
        </p:spPr>
        <p:txBody>
          <a:bodyPr spcFirstLastPara="1" lIns="91425" tIns="45700" rIns="91425" bIns="45700" anchorCtr="0">
            <a:normAutofit/>
          </a:bodyPr>
          <a:lstStyle/>
          <a:p>
            <a:pPr marL="0" lvl="0" indent="0" rtl="0">
              <a:spcBef>
                <a:spcPts val="0"/>
              </a:spcBef>
              <a:spcAft>
                <a:spcPts val="600"/>
              </a:spcAft>
              <a:buSzPts val="2200"/>
              <a:buNone/>
            </a:pPr>
            <a:r>
              <a:rPr lang="en-US" sz="3200" dirty="0">
                <a:solidFill>
                  <a:srgbClr val="080808"/>
                </a:solidFill>
              </a:rPr>
              <a:t>Session III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69" name="Rectangle 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Isosceles Triangle 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1CA93C5-0ADE-256E-CD33-ABDA6F90C28D}"/>
              </a:ext>
            </a:extLst>
          </p:cNvPr>
          <p:cNvGrpSpPr/>
          <p:nvPr/>
        </p:nvGrpSpPr>
        <p:grpSpPr>
          <a:xfrm>
            <a:off x="5719478" y="1026376"/>
            <a:ext cx="6299937" cy="5590601"/>
            <a:chOff x="5719478" y="1026376"/>
            <a:chExt cx="6299937" cy="5590601"/>
          </a:xfrm>
        </p:grpSpPr>
        <p:pic>
          <p:nvPicPr>
            <p:cNvPr id="256" name="Google Shape;256;p17" descr="Diagram, schematic&#10;&#10;Description automatically generated"/>
            <p:cNvPicPr preferRelativeResize="0"/>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719478" y="1026376"/>
              <a:ext cx="6299937" cy="5092230"/>
            </a:xfrm>
            <a:prstGeom prst="rect">
              <a:avLst/>
            </a:prstGeom>
            <a:noFill/>
            <a:ln>
              <a:noFill/>
            </a:ln>
          </p:spPr>
        </p:pic>
        <p:sp>
          <p:nvSpPr>
            <p:cNvPr id="13" name="TextBox 12">
              <a:extLst>
                <a:ext uri="{FF2B5EF4-FFF2-40B4-BE49-F238E27FC236}">
                  <a16:creationId xmlns:a16="http://schemas.microsoft.com/office/drawing/2014/main" id="{6F41132D-3AF8-410E-866D-0B8394CE7AC2}"/>
                </a:ext>
              </a:extLst>
            </p:cNvPr>
            <p:cNvSpPr txBox="1"/>
            <p:nvPr/>
          </p:nvSpPr>
          <p:spPr>
            <a:xfrm>
              <a:off x="5813737" y="6062979"/>
              <a:ext cx="6099858" cy="553998"/>
            </a:xfrm>
            <a:prstGeom prst="rect">
              <a:avLst/>
            </a:prstGeom>
            <a:noFill/>
          </p:spPr>
          <p:txBody>
            <a:bodyPr wrap="square">
              <a:spAutoFit/>
            </a:bodyPr>
            <a:lstStyle/>
            <a:p>
              <a:pPr algn="r"/>
              <a:r>
                <a:rPr lang="en-US" b="1" i="1" u="none" strike="noStrike" baseline="0" dirty="0">
                  <a:solidFill>
                    <a:srgbClr val="000000"/>
                  </a:solidFill>
                  <a:latin typeface="+mj-lt"/>
                </a:rPr>
                <a:t>The Leadership Process</a:t>
              </a:r>
            </a:p>
            <a:p>
              <a:pPr algn="r"/>
              <a:r>
                <a:rPr lang="en-US" sz="1200" b="0" i="1" u="none" strike="noStrike" baseline="0" dirty="0">
                  <a:solidFill>
                    <a:srgbClr val="000000"/>
                  </a:solidFill>
                  <a:latin typeface="+mj-lt"/>
                </a:rPr>
                <a:t>(Attribution: Copyright Rice University, OpenStax, under CC-BY 4.0 license) </a:t>
              </a:r>
              <a:endParaRPr lang="en-US" sz="1200" dirty="0">
                <a:latin typeface="+mj-lt"/>
              </a:endParaRPr>
            </a:p>
          </p:txBody>
        </p:sp>
      </p:grpSp>
      <p:sp>
        <p:nvSpPr>
          <p:cNvPr id="12" name="TextBox 11">
            <a:extLst>
              <a:ext uri="{FF2B5EF4-FFF2-40B4-BE49-F238E27FC236}">
                <a16:creationId xmlns:a16="http://schemas.microsoft.com/office/drawing/2014/main" id="{66950CCF-92A9-9573-0549-9D6B557EF990}"/>
              </a:ext>
            </a:extLst>
          </p:cNvPr>
          <p:cNvSpPr txBox="1"/>
          <p:nvPr/>
        </p:nvSpPr>
        <p:spPr>
          <a:xfrm>
            <a:off x="1094029" y="1395537"/>
            <a:ext cx="4884596" cy="646331"/>
          </a:xfrm>
          <a:prstGeom prst="rect">
            <a:avLst/>
          </a:prstGeom>
          <a:noFill/>
        </p:spPr>
        <p:txBody>
          <a:bodyPr wrap="square">
            <a:spAutoFit/>
          </a:bodyPr>
          <a:lstStyle/>
          <a:p>
            <a:pPr algn="r"/>
            <a:r>
              <a:rPr lang="en-US" sz="3600" b="1" u="none" strike="noStrike" baseline="0" dirty="0">
                <a:solidFill>
                  <a:srgbClr val="000000"/>
                </a:solidFill>
                <a:latin typeface="+mj-lt"/>
              </a:rPr>
              <a:t>The Leadership Process</a:t>
            </a:r>
            <a:endParaRPr lang="en-US" sz="2400" dirty="0">
              <a:latin typeface="+mj-lt"/>
            </a:endParaRPr>
          </a:p>
        </p:txBody>
      </p:sp>
      <p:sp>
        <p:nvSpPr>
          <p:cNvPr id="14" name="Google Shape;249;p16">
            <a:extLst>
              <a:ext uri="{FF2B5EF4-FFF2-40B4-BE49-F238E27FC236}">
                <a16:creationId xmlns:a16="http://schemas.microsoft.com/office/drawing/2014/main" id="{429C52CE-E7C7-FD49-A461-EFE068498FBE}"/>
              </a:ext>
            </a:extLst>
          </p:cNvPr>
          <p:cNvSpPr txBox="1">
            <a:spLocks/>
          </p:cNvSpPr>
          <p:nvPr/>
        </p:nvSpPr>
        <p:spPr>
          <a:xfrm>
            <a:off x="1946379" y="473165"/>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5" name="TextBox 14">
            <a:extLst>
              <a:ext uri="{FF2B5EF4-FFF2-40B4-BE49-F238E27FC236}">
                <a16:creationId xmlns:a16="http://schemas.microsoft.com/office/drawing/2014/main" id="{8AE3C81D-7065-A428-6565-A1872768EBDC}"/>
              </a:ext>
            </a:extLst>
          </p:cNvPr>
          <p:cNvSpPr txBox="1"/>
          <p:nvPr/>
        </p:nvSpPr>
        <p:spPr>
          <a:xfrm>
            <a:off x="757980" y="2210543"/>
            <a:ext cx="5220645" cy="2308324"/>
          </a:xfrm>
          <a:prstGeom prst="rect">
            <a:avLst/>
          </a:prstGeom>
          <a:noFill/>
        </p:spPr>
        <p:txBody>
          <a:bodyPr wrap="square">
            <a:spAutoFit/>
          </a:bodyPr>
          <a:lstStyle/>
          <a:p>
            <a:pPr algn="r"/>
            <a:r>
              <a:rPr lang="en-US" sz="2400" b="1" i="1" u="none" strike="noStrike" baseline="0" dirty="0">
                <a:solidFill>
                  <a:srgbClr val="000000"/>
                </a:solidFill>
                <a:latin typeface="+mj-lt"/>
              </a:rPr>
              <a:t>Leadership is a process, a complex and dynamic exchange relationship </a:t>
            </a:r>
            <a:r>
              <a:rPr lang="en-US" sz="2400" b="0" i="0" u="none" strike="noStrike" baseline="0" dirty="0">
                <a:solidFill>
                  <a:srgbClr val="000000"/>
                </a:solidFill>
                <a:latin typeface="+mj-lt"/>
              </a:rPr>
              <a:t>built over time </a:t>
            </a:r>
            <a:r>
              <a:rPr lang="en-US" sz="2400" b="1" i="1" u="none" strike="noStrike" baseline="0" dirty="0">
                <a:solidFill>
                  <a:srgbClr val="000000"/>
                </a:solidFill>
                <a:latin typeface="+mj-lt"/>
              </a:rPr>
              <a:t>between leader and follower and between leader and the group of followers</a:t>
            </a:r>
            <a:r>
              <a:rPr lang="en-US" sz="2400" b="0" i="0" u="none" strike="noStrike" baseline="0" dirty="0">
                <a:solidFill>
                  <a:srgbClr val="000000"/>
                </a:solidFill>
                <a:latin typeface="+mj-lt"/>
              </a:rPr>
              <a:t> who depend on each other</a:t>
            </a:r>
            <a:r>
              <a:rPr lang="en-US" sz="2400" b="1" i="1" u="none" strike="noStrike" baseline="0" dirty="0">
                <a:solidFill>
                  <a:srgbClr val="000000"/>
                </a:solidFill>
                <a:latin typeface="+mj-lt"/>
              </a:rPr>
              <a:t> to attain a mutually desired goal.</a:t>
            </a:r>
            <a:endParaRPr lang="en-US" sz="2400" b="1" i="1" dirty="0">
              <a:latin typeface="+mj-lt"/>
            </a:endParaRPr>
          </a:p>
        </p:txBody>
      </p:sp>
      <p:sp>
        <p:nvSpPr>
          <p:cNvPr id="17" name="TextBox 16">
            <a:extLst>
              <a:ext uri="{FF2B5EF4-FFF2-40B4-BE49-F238E27FC236}">
                <a16:creationId xmlns:a16="http://schemas.microsoft.com/office/drawing/2014/main" id="{BE9587FD-5D9E-612E-6755-DEC382DE07B9}"/>
              </a:ext>
            </a:extLst>
          </p:cNvPr>
          <p:cNvSpPr txBox="1"/>
          <p:nvPr/>
        </p:nvSpPr>
        <p:spPr>
          <a:xfrm>
            <a:off x="538842" y="4605761"/>
            <a:ext cx="5439782" cy="1569660"/>
          </a:xfrm>
          <a:prstGeom prst="rect">
            <a:avLst/>
          </a:prstGeom>
          <a:noFill/>
        </p:spPr>
        <p:txBody>
          <a:bodyPr wrap="square">
            <a:spAutoFit/>
          </a:bodyPr>
          <a:lstStyle/>
          <a:p>
            <a:pPr algn="r"/>
            <a:r>
              <a:rPr lang="en-US" sz="2400" dirty="0">
                <a:solidFill>
                  <a:srgbClr val="000000"/>
                </a:solidFill>
                <a:latin typeface="+mj-lt"/>
              </a:rPr>
              <a:t>K</a:t>
            </a:r>
            <a:r>
              <a:rPr lang="en-US" sz="2400" b="0" i="0" u="none" strike="noStrike" baseline="0" dirty="0">
                <a:solidFill>
                  <a:srgbClr val="000000"/>
                </a:solidFill>
                <a:latin typeface="+mj-lt"/>
              </a:rPr>
              <a:t>ey components to this “working relationship”: the </a:t>
            </a:r>
            <a:r>
              <a:rPr lang="en-US" sz="2400" b="1" i="0" u="none" strike="noStrike" baseline="0" dirty="0">
                <a:solidFill>
                  <a:srgbClr val="000000"/>
                </a:solidFill>
                <a:latin typeface="+mj-lt"/>
              </a:rPr>
              <a:t>leader</a:t>
            </a:r>
            <a:r>
              <a:rPr lang="en-US" sz="2400" b="0" i="0" u="none" strike="noStrike" baseline="0" dirty="0">
                <a:solidFill>
                  <a:srgbClr val="000000"/>
                </a:solidFill>
                <a:latin typeface="+mj-lt"/>
              </a:rPr>
              <a:t>, the followers, the </a:t>
            </a:r>
            <a:r>
              <a:rPr lang="en-US" sz="2400" b="1" i="0" u="none" strike="noStrike" baseline="0" dirty="0">
                <a:solidFill>
                  <a:srgbClr val="000000"/>
                </a:solidFill>
                <a:latin typeface="+mj-lt"/>
              </a:rPr>
              <a:t>context</a:t>
            </a:r>
            <a:r>
              <a:rPr lang="en-US" sz="2400" b="0" i="0" u="none" strike="noStrike" baseline="0" dirty="0">
                <a:solidFill>
                  <a:srgbClr val="000000"/>
                </a:solidFill>
                <a:latin typeface="+mj-lt"/>
              </a:rPr>
              <a:t> (situation), the </a:t>
            </a:r>
            <a:r>
              <a:rPr lang="en-US" sz="2400" b="1" i="0" u="none" strike="noStrike" baseline="0" dirty="0">
                <a:solidFill>
                  <a:srgbClr val="000000"/>
                </a:solidFill>
                <a:latin typeface="+mj-lt"/>
              </a:rPr>
              <a:t>leadership process </a:t>
            </a:r>
            <a:r>
              <a:rPr lang="en-US" sz="2400" b="0" i="0" u="none" strike="noStrike" baseline="0" dirty="0">
                <a:solidFill>
                  <a:srgbClr val="000000"/>
                </a:solidFill>
                <a:latin typeface="+mj-lt"/>
              </a:rPr>
              <a:t>per se, and the </a:t>
            </a:r>
            <a:r>
              <a:rPr lang="en-US" sz="2400" b="1" i="0" u="none" strike="noStrike" baseline="0" dirty="0">
                <a:solidFill>
                  <a:srgbClr val="000000"/>
                </a:solidFill>
                <a:latin typeface="+mj-lt"/>
              </a:rPr>
              <a:t>consequences</a:t>
            </a:r>
            <a:r>
              <a:rPr lang="en-US" sz="2400" b="0" i="0" u="none" strike="noStrike" baseline="0" dirty="0">
                <a:solidFill>
                  <a:srgbClr val="000000"/>
                </a:solidFill>
                <a:latin typeface="+mj-lt"/>
              </a:rPr>
              <a:t> (outcomes).</a:t>
            </a:r>
            <a:endParaRPr lang="en-US" sz="2400" dirty="0">
              <a:latin typeface="+mj-lt"/>
            </a:endParaRPr>
          </a:p>
        </p:txBody>
      </p:sp>
    </p:spTree>
    <p:extLst>
      <p:ext uri="{BB962C8B-B14F-4D97-AF65-F5344CB8AC3E}">
        <p14:creationId xmlns:p14="http://schemas.microsoft.com/office/powerpoint/2010/main" val="10810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ucklings swim behind their mother physics behind the swim #likeshare  #youtubeviews #subscribe - YouTube">
            <a:extLst>
              <a:ext uri="{FF2B5EF4-FFF2-40B4-BE49-F238E27FC236}">
                <a16:creationId xmlns:a16="http://schemas.microsoft.com/office/drawing/2014/main" id="{332FD6A0-883F-CEC7-BB7E-A84550898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FFE2E5-F284-74A4-1676-01F815F88418}"/>
              </a:ext>
            </a:extLst>
          </p:cNvPr>
          <p:cNvSpPr txBox="1"/>
          <p:nvPr/>
        </p:nvSpPr>
        <p:spPr>
          <a:xfrm>
            <a:off x="6455206" y="4560608"/>
            <a:ext cx="3749040" cy="94378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r">
              <a:lnSpc>
                <a:spcPct val="90000"/>
              </a:lnSpc>
              <a:spcBef>
                <a:spcPct val="0"/>
              </a:spcBef>
              <a:spcAft>
                <a:spcPts val="600"/>
              </a:spcAft>
            </a:pPr>
            <a:r>
              <a:rPr lang="en-US" sz="4000" dirty="0">
                <a:solidFill>
                  <a:schemeClr val="bg1"/>
                </a:solidFill>
                <a:latin typeface="+mj-lt"/>
                <a:ea typeface="+mj-ea"/>
                <a:cs typeface="+mj-cs"/>
              </a:rPr>
              <a:t>The leader</a:t>
            </a:r>
          </a:p>
        </p:txBody>
      </p:sp>
      <p:sp>
        <p:nvSpPr>
          <p:cNvPr id="8" name="TextBox 7">
            <a:extLst>
              <a:ext uri="{FF2B5EF4-FFF2-40B4-BE49-F238E27FC236}">
                <a16:creationId xmlns:a16="http://schemas.microsoft.com/office/drawing/2014/main" id="{49938AF2-A02E-038A-A105-F007E94FF7CA}"/>
              </a:ext>
            </a:extLst>
          </p:cNvPr>
          <p:cNvSpPr txBox="1"/>
          <p:nvPr/>
        </p:nvSpPr>
        <p:spPr>
          <a:xfrm>
            <a:off x="1719050" y="5391388"/>
            <a:ext cx="8485196" cy="1077218"/>
          </a:xfrm>
          <a:prstGeom prst="rect">
            <a:avLst/>
          </a:prstGeom>
          <a:noFill/>
        </p:spPr>
        <p:txBody>
          <a:bodyPr wrap="square">
            <a:spAutoFit/>
          </a:bodyPr>
          <a:lstStyle/>
          <a:p>
            <a:pPr algn="r"/>
            <a:r>
              <a:rPr lang="en-US" sz="3200" b="0" i="1" u="none" strike="noStrike"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Leaders are people who take charge of or guide the activities of others. </a:t>
            </a:r>
            <a:endParaRPr lang="en-US" sz="3200"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Google Shape;249;p16">
            <a:extLst>
              <a:ext uri="{FF2B5EF4-FFF2-40B4-BE49-F238E27FC236}">
                <a16:creationId xmlns:a16="http://schemas.microsoft.com/office/drawing/2014/main" id="{540CFE30-36A2-24AB-0F2C-F1B7DB11981C}"/>
              </a:ext>
            </a:extLst>
          </p:cNvPr>
          <p:cNvSpPr txBox="1">
            <a:spLocks/>
          </p:cNvSpPr>
          <p:nvPr/>
        </p:nvSpPr>
        <p:spPr>
          <a:xfrm>
            <a:off x="5255848" y="452061"/>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1" name="TextBox 10">
            <a:extLst>
              <a:ext uri="{FF2B5EF4-FFF2-40B4-BE49-F238E27FC236}">
                <a16:creationId xmlns:a16="http://schemas.microsoft.com/office/drawing/2014/main" id="{2CCAC028-3544-F1D3-5E10-CC9576161D78}"/>
              </a:ext>
            </a:extLst>
          </p:cNvPr>
          <p:cNvSpPr txBox="1"/>
          <p:nvPr/>
        </p:nvSpPr>
        <p:spPr>
          <a:xfrm>
            <a:off x="6519008" y="1109211"/>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5449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ác học thuyết về nghệ thuật lãnh đạo – Exploring Psychology – Khám Phá Tâm  Lý Học">
            <a:extLst>
              <a:ext uri="{FF2B5EF4-FFF2-40B4-BE49-F238E27FC236}">
                <a16:creationId xmlns:a16="http://schemas.microsoft.com/office/drawing/2014/main" id="{6523C82D-E529-C354-4496-B5392CE1D359}"/>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101" name="Group 7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2"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Google Shape;249;p16">
            <a:extLst>
              <a:ext uri="{FF2B5EF4-FFF2-40B4-BE49-F238E27FC236}">
                <a16:creationId xmlns:a16="http://schemas.microsoft.com/office/drawing/2014/main" id="{CE27436D-10F8-7158-D858-D8813F28CC6F}"/>
              </a:ext>
            </a:extLst>
          </p:cNvPr>
          <p:cNvSpPr txBox="1">
            <a:spLocks/>
          </p:cNvSpPr>
          <p:nvPr/>
        </p:nvSpPr>
        <p:spPr>
          <a:xfrm>
            <a:off x="4610389" y="491040"/>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2" name="Google Shape;266;p18">
            <a:extLst>
              <a:ext uri="{FF2B5EF4-FFF2-40B4-BE49-F238E27FC236}">
                <a16:creationId xmlns:a16="http://schemas.microsoft.com/office/drawing/2014/main" id="{9423CE48-BB3E-0041-B512-600D4BCA1064}"/>
              </a:ext>
            </a:extLst>
          </p:cNvPr>
          <p:cNvSpPr/>
          <p:nvPr/>
        </p:nvSpPr>
        <p:spPr>
          <a:xfrm>
            <a:off x="3324473" y="1540112"/>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3" name="Google Shape;269;p18">
            <a:extLst>
              <a:ext uri="{FF2B5EF4-FFF2-40B4-BE49-F238E27FC236}">
                <a16:creationId xmlns:a16="http://schemas.microsoft.com/office/drawing/2014/main" id="{714D2CDD-D2FB-4607-A84A-4C3CEE478025}"/>
              </a:ext>
            </a:extLst>
          </p:cNvPr>
          <p:cNvSpPr/>
          <p:nvPr/>
        </p:nvSpPr>
        <p:spPr>
          <a:xfrm>
            <a:off x="3324473" y="3274621"/>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4" name="Google Shape;272;p18">
            <a:extLst>
              <a:ext uri="{FF2B5EF4-FFF2-40B4-BE49-F238E27FC236}">
                <a16:creationId xmlns:a16="http://schemas.microsoft.com/office/drawing/2014/main" id="{9F0316FC-AC2F-772D-85F1-6A046C3D3E0D}"/>
              </a:ext>
            </a:extLst>
          </p:cNvPr>
          <p:cNvSpPr/>
          <p:nvPr/>
        </p:nvSpPr>
        <p:spPr>
          <a:xfrm>
            <a:off x="3324473" y="5009129"/>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grpSp>
        <p:nvGrpSpPr>
          <p:cNvPr id="15" name="Group 14">
            <a:extLst>
              <a:ext uri="{FF2B5EF4-FFF2-40B4-BE49-F238E27FC236}">
                <a16:creationId xmlns:a16="http://schemas.microsoft.com/office/drawing/2014/main" id="{C84F042C-5B05-A445-434B-0E72033A57F8}"/>
              </a:ext>
            </a:extLst>
          </p:cNvPr>
          <p:cNvGrpSpPr/>
          <p:nvPr/>
        </p:nvGrpSpPr>
        <p:grpSpPr>
          <a:xfrm>
            <a:off x="1216431" y="1812686"/>
            <a:ext cx="9240002" cy="1106837"/>
            <a:chOff x="3669175" y="1136346"/>
            <a:chExt cx="8107860" cy="1106837"/>
          </a:xfrm>
        </p:grpSpPr>
        <p:cxnSp>
          <p:nvCxnSpPr>
            <p:cNvPr id="16" name="Google Shape;265;p18">
              <a:extLst>
                <a:ext uri="{FF2B5EF4-FFF2-40B4-BE49-F238E27FC236}">
                  <a16:creationId xmlns:a16="http://schemas.microsoft.com/office/drawing/2014/main" id="{74CF7F8B-DBEA-7749-64C3-2354150457D4}"/>
                </a:ext>
              </a:extLst>
            </p:cNvPr>
            <p:cNvCxnSpPr/>
            <p:nvPr/>
          </p:nvCxnSpPr>
          <p:spPr>
            <a:xfrm>
              <a:off x="3669175" y="2243183"/>
              <a:ext cx="8107860" cy="0"/>
            </a:xfrm>
            <a:prstGeom prst="straightConnector1">
              <a:avLst/>
            </a:prstGeom>
            <a:noFill/>
            <a:ln w="10775" cap="flat" cmpd="sng">
              <a:solidFill>
                <a:srgbClr val="2F93A6"/>
              </a:solidFill>
              <a:prstDash val="solid"/>
              <a:round/>
              <a:headEnd type="none" w="sm" len="sm"/>
              <a:tailEnd type="none" w="sm" len="sm"/>
            </a:ln>
          </p:spPr>
        </p:cxnSp>
        <p:sp>
          <p:nvSpPr>
            <p:cNvPr id="17" name="Google Shape;267;p18">
              <a:extLst>
                <a:ext uri="{FF2B5EF4-FFF2-40B4-BE49-F238E27FC236}">
                  <a16:creationId xmlns:a16="http://schemas.microsoft.com/office/drawing/2014/main" id="{6C07BFDD-48DB-DE94-8B2F-5203C8A3898B}"/>
                </a:ext>
              </a:extLst>
            </p:cNvPr>
            <p:cNvSpPr/>
            <p:nvPr/>
          </p:nvSpPr>
          <p:spPr>
            <a:xfrm>
              <a:off x="3669175" y="1136346"/>
              <a:ext cx="1622886" cy="1103531"/>
            </a:xfrm>
            <a:prstGeom prst="round2SameRect">
              <a:avLst>
                <a:gd name="adj1" fmla="val 16670"/>
                <a:gd name="adj2" fmla="val 0"/>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Context</a:t>
              </a:r>
            </a:p>
          </p:txBody>
        </p:sp>
        <p:sp>
          <p:nvSpPr>
            <p:cNvPr id="18" name="Google Shape;275;p18">
              <a:extLst>
                <a:ext uri="{FF2B5EF4-FFF2-40B4-BE49-F238E27FC236}">
                  <a16:creationId xmlns:a16="http://schemas.microsoft.com/office/drawing/2014/main" id="{0BC740CA-D711-B617-1CB2-5F53F5FF7FDF}"/>
                </a:ext>
              </a:extLst>
            </p:cNvPr>
            <p:cNvSpPr/>
            <p:nvPr/>
          </p:nvSpPr>
          <p:spPr>
            <a:xfrm>
              <a:off x="5685170" y="1345980"/>
              <a:ext cx="514465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Refers to the situation that surrounds the leader and the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grpSp>
        <p:nvGrpSpPr>
          <p:cNvPr id="19" name="Group 18">
            <a:extLst>
              <a:ext uri="{FF2B5EF4-FFF2-40B4-BE49-F238E27FC236}">
                <a16:creationId xmlns:a16="http://schemas.microsoft.com/office/drawing/2014/main" id="{202D06D4-B62B-9FAE-0B2B-4B2E168010BF}"/>
              </a:ext>
            </a:extLst>
          </p:cNvPr>
          <p:cNvGrpSpPr/>
          <p:nvPr/>
        </p:nvGrpSpPr>
        <p:grpSpPr>
          <a:xfrm>
            <a:off x="1216431" y="3490493"/>
            <a:ext cx="9240002" cy="1049597"/>
            <a:chOff x="3669175" y="2857219"/>
            <a:chExt cx="8107860" cy="1049597"/>
          </a:xfrm>
        </p:grpSpPr>
        <p:cxnSp>
          <p:nvCxnSpPr>
            <p:cNvPr id="20" name="Google Shape;264;p18">
              <a:extLst>
                <a:ext uri="{FF2B5EF4-FFF2-40B4-BE49-F238E27FC236}">
                  <a16:creationId xmlns:a16="http://schemas.microsoft.com/office/drawing/2014/main" id="{53046D6E-2893-C1A0-805F-9119CD70E189}"/>
                </a:ext>
              </a:extLst>
            </p:cNvPr>
            <p:cNvCxnSpPr>
              <a:cxnSpLocks/>
            </p:cNvCxnSpPr>
            <p:nvPr/>
          </p:nvCxnSpPr>
          <p:spPr>
            <a:xfrm>
              <a:off x="3669175" y="3906816"/>
              <a:ext cx="8107860" cy="0"/>
            </a:xfrm>
            <a:prstGeom prst="straightConnector1">
              <a:avLst/>
            </a:prstGeom>
            <a:noFill/>
            <a:ln w="10775" cap="flat" cmpd="sng">
              <a:solidFill>
                <a:srgbClr val="2F93A6"/>
              </a:solidFill>
              <a:prstDash val="solid"/>
              <a:round/>
              <a:headEnd type="none" w="sm" len="sm"/>
              <a:tailEnd type="none" w="sm" len="sm"/>
            </a:ln>
          </p:spPr>
        </p:cxnSp>
        <p:sp>
          <p:nvSpPr>
            <p:cNvPr id="21" name="Google Shape;270;p18">
              <a:extLst>
                <a:ext uri="{FF2B5EF4-FFF2-40B4-BE49-F238E27FC236}">
                  <a16:creationId xmlns:a16="http://schemas.microsoft.com/office/drawing/2014/main" id="{7B971496-7917-53A0-5F5A-848B6BBD5DA2}"/>
                </a:ext>
              </a:extLst>
            </p:cNvPr>
            <p:cNvSpPr/>
            <p:nvPr/>
          </p:nvSpPr>
          <p:spPr>
            <a:xfrm>
              <a:off x="3669176" y="2857219"/>
              <a:ext cx="1849751" cy="1048326"/>
            </a:xfrm>
            <a:prstGeom prst="round2SameRect">
              <a:avLst>
                <a:gd name="adj1" fmla="val 16670"/>
                <a:gd name="adj2" fmla="val 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Process</a:t>
              </a:r>
            </a:p>
          </p:txBody>
        </p:sp>
        <p:sp>
          <p:nvSpPr>
            <p:cNvPr id="22" name="Google Shape;276;p18">
              <a:extLst>
                <a:ext uri="{FF2B5EF4-FFF2-40B4-BE49-F238E27FC236}">
                  <a16:creationId xmlns:a16="http://schemas.microsoft.com/office/drawing/2014/main" id="{40F884B8-0272-AF28-64FE-806A3BF82205}"/>
                </a:ext>
              </a:extLst>
            </p:cNvPr>
            <p:cNvSpPr/>
            <p:nvPr/>
          </p:nvSpPr>
          <p:spPr>
            <a:xfrm>
              <a:off x="5926417" y="2917458"/>
              <a:ext cx="535390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I</a:t>
              </a:r>
              <a:r>
                <a:rPr kumimoji="0" lang="en-US" sz="2400" b="0" i="0" u="none" strike="noStrike" kern="0" cap="none" spc="0" normalizeH="0" baseline="0" noProof="0" dirty="0" err="1">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s</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 complex, interactive, and dynamic working relationship between leader and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sp>
        <p:nvSpPr>
          <p:cNvPr id="23" name="Google Shape;278;p18">
            <a:extLst>
              <a:ext uri="{FF2B5EF4-FFF2-40B4-BE49-F238E27FC236}">
                <a16:creationId xmlns:a16="http://schemas.microsoft.com/office/drawing/2014/main" id="{616862B2-7777-63EE-69D4-12B77365C495}"/>
              </a:ext>
            </a:extLst>
          </p:cNvPr>
          <p:cNvSpPr/>
          <p:nvPr/>
        </p:nvSpPr>
        <p:spPr>
          <a:xfrm>
            <a:off x="4239241" y="5382255"/>
            <a:ext cx="7077889" cy="461624"/>
          </a:xfrm>
          <a:prstGeom prst="rect">
            <a:avLst/>
          </a:prstGeom>
          <a:noFill/>
          <a:ln>
            <a:noFill/>
          </a:ln>
        </p:spPr>
        <p:txBody>
          <a:bodyPr spcFirstLastPara="1" wrap="square" lIns="91425" tIns="45700" rIns="91425" bIns="45700" anchor="t" anchorCtr="0">
            <a:spAutoFit/>
          </a:bodyPr>
          <a:lstStyle/>
          <a:p>
            <a:pPr algn="l"/>
            <a:r>
              <a:rPr kumimoji="0" lang="en-US" sz="2400" b="0" i="1"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1</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 </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Have the group’s maintenance needs been fulfilled?</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nvGrpSpPr>
          <p:cNvPr id="24" name="Group 23">
            <a:extLst>
              <a:ext uri="{FF2B5EF4-FFF2-40B4-BE49-F238E27FC236}">
                <a16:creationId xmlns:a16="http://schemas.microsoft.com/office/drawing/2014/main" id="{F21BAC84-E7D6-20DC-CC79-B183A0A6864B}"/>
              </a:ext>
            </a:extLst>
          </p:cNvPr>
          <p:cNvGrpSpPr/>
          <p:nvPr/>
        </p:nvGrpSpPr>
        <p:grpSpPr>
          <a:xfrm>
            <a:off x="1216430" y="5049352"/>
            <a:ext cx="9240001" cy="1167197"/>
            <a:chOff x="3669175" y="4824701"/>
            <a:chExt cx="8107860" cy="1167197"/>
          </a:xfrm>
        </p:grpSpPr>
        <p:grpSp>
          <p:nvGrpSpPr>
            <p:cNvPr id="25" name="Group 24">
              <a:extLst>
                <a:ext uri="{FF2B5EF4-FFF2-40B4-BE49-F238E27FC236}">
                  <a16:creationId xmlns:a16="http://schemas.microsoft.com/office/drawing/2014/main" id="{9CD6561E-90E0-8E3B-E6F6-89ABD19DD239}"/>
                </a:ext>
              </a:extLst>
            </p:cNvPr>
            <p:cNvGrpSpPr/>
            <p:nvPr/>
          </p:nvGrpSpPr>
          <p:grpSpPr>
            <a:xfrm>
              <a:off x="3669175" y="4921243"/>
              <a:ext cx="8107860" cy="1070655"/>
              <a:chOff x="3669175" y="4921243"/>
              <a:chExt cx="8107860" cy="1070655"/>
            </a:xfrm>
          </p:grpSpPr>
          <p:cxnSp>
            <p:nvCxnSpPr>
              <p:cNvPr id="27" name="Google Shape;263;p18">
                <a:extLst>
                  <a:ext uri="{FF2B5EF4-FFF2-40B4-BE49-F238E27FC236}">
                    <a16:creationId xmlns:a16="http://schemas.microsoft.com/office/drawing/2014/main" id="{36CA88C7-3474-60F9-EB33-9CD5CD9C298A}"/>
                  </a:ext>
                </a:extLst>
              </p:cNvPr>
              <p:cNvCxnSpPr/>
              <p:nvPr/>
            </p:nvCxnSpPr>
            <p:spPr>
              <a:xfrm>
                <a:off x="3669175" y="5984702"/>
                <a:ext cx="8107860" cy="0"/>
              </a:xfrm>
              <a:prstGeom prst="straightConnector1">
                <a:avLst/>
              </a:prstGeom>
              <a:noFill/>
              <a:ln w="10775" cap="flat" cmpd="sng">
                <a:solidFill>
                  <a:srgbClr val="2F93A6"/>
                </a:solidFill>
                <a:prstDash val="solid"/>
                <a:round/>
                <a:headEnd type="none" w="sm" len="sm"/>
                <a:tailEnd type="none" w="sm" len="sm"/>
              </a:ln>
            </p:spPr>
          </p:cxnSp>
          <p:sp>
            <p:nvSpPr>
              <p:cNvPr id="28" name="Google Shape;273;p18">
                <a:extLst>
                  <a:ext uri="{FF2B5EF4-FFF2-40B4-BE49-F238E27FC236}">
                    <a16:creationId xmlns:a16="http://schemas.microsoft.com/office/drawing/2014/main" id="{9A511899-4739-8EB6-CC19-28C41D7D95AA}"/>
                  </a:ext>
                </a:extLst>
              </p:cNvPr>
              <p:cNvSpPr/>
              <p:nvPr/>
            </p:nvSpPr>
            <p:spPr>
              <a:xfrm>
                <a:off x="3669175" y="4921243"/>
                <a:ext cx="2140846" cy="1070655"/>
              </a:xfrm>
              <a:prstGeom prst="round2SameRect">
                <a:avLst>
                  <a:gd name="adj1" fmla="val 16670"/>
                  <a:gd name="adj2" fmla="val 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a:t>
                </a:r>
              </a:p>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Consequences</a:t>
                </a:r>
              </a:p>
            </p:txBody>
          </p:sp>
        </p:grpSp>
        <p:sp>
          <p:nvSpPr>
            <p:cNvPr id="26" name="Google Shape;277;p18">
              <a:extLst>
                <a:ext uri="{FF2B5EF4-FFF2-40B4-BE49-F238E27FC236}">
                  <a16:creationId xmlns:a16="http://schemas.microsoft.com/office/drawing/2014/main" id="{E0FCE282-25E0-19D8-A0DF-09E88BEF9D3E}"/>
                </a:ext>
              </a:extLst>
            </p:cNvPr>
            <p:cNvSpPr/>
            <p:nvPr/>
          </p:nvSpPr>
          <p:spPr>
            <a:xfrm>
              <a:off x="6028511" y="4824701"/>
              <a:ext cx="3958500" cy="461624"/>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t>
              </a: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wo outcomes are important:</a:t>
              </a:r>
              <a:endParaRPr kumimoji="0"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endParaRPr>
            </a:p>
          </p:txBody>
        </p:sp>
      </p:grpSp>
      <p:sp>
        <p:nvSpPr>
          <p:cNvPr id="29" name="Google Shape;279;p18">
            <a:extLst>
              <a:ext uri="{FF2B5EF4-FFF2-40B4-BE49-F238E27FC236}">
                <a16:creationId xmlns:a16="http://schemas.microsoft.com/office/drawing/2014/main" id="{5D6AB520-2FC1-C999-BEB7-74963FCAC52A}"/>
              </a:ext>
            </a:extLst>
          </p:cNvPr>
          <p:cNvSpPr/>
          <p:nvPr/>
        </p:nvSpPr>
        <p:spPr>
          <a:xfrm>
            <a:off x="4239227" y="5776653"/>
            <a:ext cx="6204430"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2. </a:t>
            </a:r>
            <a:r>
              <a:rPr kumimoji="0" lang="en-US" sz="2400" b="0" i="1"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Have the group’s task needs been met?</a:t>
            </a:r>
            <a:endParaRPr kumimoji="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endParaRPr>
          </a:p>
        </p:txBody>
      </p:sp>
      <p:sp>
        <p:nvSpPr>
          <p:cNvPr id="30" name="TextBox 29">
            <a:extLst>
              <a:ext uri="{FF2B5EF4-FFF2-40B4-BE49-F238E27FC236}">
                <a16:creationId xmlns:a16="http://schemas.microsoft.com/office/drawing/2014/main" id="{5E001302-AC5D-31E5-33A2-34388BF7B877}"/>
              </a:ext>
            </a:extLst>
          </p:cNvPr>
          <p:cNvSpPr txBox="1"/>
          <p:nvPr/>
        </p:nvSpPr>
        <p:spPr>
          <a:xfrm>
            <a:off x="5873549" y="1148190"/>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343846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1" name="Rectangle 1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074" name="Picture 2" descr="10 Steps To Own Your Personal Power">
            <a:extLst>
              <a:ext uri="{FF2B5EF4-FFF2-40B4-BE49-F238E27FC236}">
                <a16:creationId xmlns:a16="http://schemas.microsoft.com/office/drawing/2014/main" id="{87B64EC4-F15B-425F-BFE8-90528F1F1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
          <a:stretch/>
        </p:blipFill>
        <p:spPr bwMode="auto">
          <a:xfrm>
            <a:off x="4990918" y="10"/>
            <a:ext cx="7198033"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9698" name="Title 1">
            <a:extLst>
              <a:ext uri="{FF2B5EF4-FFF2-40B4-BE49-F238E27FC236}">
                <a16:creationId xmlns:a16="http://schemas.microsoft.com/office/drawing/2014/main" id="{0F5E1FB7-8D87-4157-8828-89007A59CC4E}"/>
              </a:ext>
            </a:extLst>
          </p:cNvPr>
          <p:cNvSpPr>
            <a:spLocks noGrp="1"/>
          </p:cNvSpPr>
          <p:nvPr>
            <p:ph type="title"/>
          </p:nvPr>
        </p:nvSpPr>
        <p:spPr>
          <a:xfrm>
            <a:off x="682180" y="592148"/>
            <a:ext cx="3822189" cy="1899912"/>
          </a:xfrm>
        </p:spPr>
        <p:txBody>
          <a:bodyPr>
            <a:normAutofit/>
          </a:bodyPr>
          <a:lstStyle/>
          <a:p>
            <a:pPr algn="l"/>
            <a:r>
              <a:rPr lang="en-US" sz="4000" b="1" dirty="0">
                <a:latin typeface="+mn-lt"/>
              </a:rPr>
              <a:t>Leader Emergence</a:t>
            </a:r>
            <a:endParaRPr lang="en-US" altLang="en-US" sz="4000" b="1" dirty="0"/>
          </a:p>
        </p:txBody>
      </p:sp>
      <p:sp>
        <p:nvSpPr>
          <p:cNvPr id="29699" name="Content Placeholder 2">
            <a:extLst>
              <a:ext uri="{FF2B5EF4-FFF2-40B4-BE49-F238E27FC236}">
                <a16:creationId xmlns:a16="http://schemas.microsoft.com/office/drawing/2014/main" id="{E83FD99F-4AC5-4930-A553-507ADB089BE0}"/>
              </a:ext>
            </a:extLst>
          </p:cNvPr>
          <p:cNvSpPr>
            <a:spLocks noGrp="1"/>
          </p:cNvSpPr>
          <p:nvPr>
            <p:ph idx="1"/>
          </p:nvPr>
        </p:nvSpPr>
        <p:spPr>
          <a:xfrm>
            <a:off x="682180" y="2401962"/>
            <a:ext cx="5822792" cy="3742762"/>
          </a:xfrm>
        </p:spPr>
        <p:txBody>
          <a:bodyPr>
            <a:noAutofit/>
          </a:bodyPr>
          <a:lstStyle/>
          <a:p>
            <a:pPr marL="0" indent="0">
              <a:buNone/>
            </a:pPr>
            <a:r>
              <a:rPr lang="en-US" sz="2600" dirty="0"/>
              <a:t>Organizations have two kinds of leaders:</a:t>
            </a:r>
          </a:p>
          <a:p>
            <a:pPr marL="285750" indent="-285750"/>
            <a:r>
              <a:rPr lang="en-US" sz="2600" dirty="0"/>
              <a:t>A </a:t>
            </a:r>
            <a:r>
              <a:rPr lang="en-US" sz="2600" b="1" dirty="0">
                <a:solidFill>
                  <a:srgbClr val="C00000"/>
                </a:solidFill>
              </a:rPr>
              <a:t>formal leader </a:t>
            </a:r>
            <a:r>
              <a:rPr lang="en-US" sz="2600" dirty="0"/>
              <a:t>is that individual who is recognized by those outside the group as the official leader of the group.</a:t>
            </a:r>
          </a:p>
          <a:p>
            <a:pPr marL="285750" indent="-285750"/>
            <a:r>
              <a:rPr lang="en-US" sz="2600" b="1" dirty="0">
                <a:solidFill>
                  <a:srgbClr val="0070C0"/>
                </a:solidFill>
              </a:rPr>
              <a:t>Informal leaders</a:t>
            </a:r>
            <a:r>
              <a:rPr lang="en-US" sz="2600" dirty="0"/>
              <a:t>, by contrast, are not assigned by the organization. The </a:t>
            </a:r>
            <a:r>
              <a:rPr lang="en-US" sz="2600" b="1" dirty="0"/>
              <a:t>informal leader </a:t>
            </a:r>
            <a:r>
              <a:rPr lang="en-US" sz="2600" dirty="0"/>
              <a:t>is that individual whom members of the group acknowledge as their leader.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Paths to Leadership </a:t>
            </a:r>
            <a:endParaRPr lang="en-US" sz="66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396488" y="1178380"/>
            <a:ext cx="7304920" cy="4970591"/>
          </a:xfrm>
          <a:prstGeom prst="rect">
            <a:avLst/>
          </a:prstGeom>
          <a:noFill/>
        </p:spPr>
        <p:txBody>
          <a:bodyPr wrap="square">
            <a:spAutoFit/>
          </a:bodyPr>
          <a:lstStyle/>
          <a:p>
            <a:pPr>
              <a:spcBef>
                <a:spcPts val="1200"/>
              </a:spcBef>
            </a:pPr>
            <a:r>
              <a:rPr lang="en-US" sz="2700" b="1" i="0" u="none" strike="noStrike" baseline="0" dirty="0">
                <a:effectLst>
                  <a:outerShdw blurRad="38100" dist="38100" dir="2700000" algn="tl">
                    <a:srgbClr val="000000">
                      <a:alpha val="43137"/>
                    </a:srgbClr>
                  </a:outerShdw>
                </a:effectLst>
                <a:latin typeface="+mj-lt"/>
              </a:rPr>
              <a:t>People come to leadership positions through two dynamics:</a:t>
            </a:r>
          </a:p>
          <a:p>
            <a:pPr marL="342900" indent="-34290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In many instances, people are put into positions of leadership by forces outside the group. We refer to these persons as the </a:t>
            </a:r>
            <a:r>
              <a:rPr lang="en-US" sz="2700" b="1" i="0" u="none" strike="noStrike" baseline="0" dirty="0">
                <a:solidFill>
                  <a:srgbClr val="FFFF00"/>
                </a:solidFill>
                <a:effectLst>
                  <a:outerShdw blurRad="38100" dist="38100" dir="2700000" algn="tl">
                    <a:srgbClr val="000000">
                      <a:alpha val="43137"/>
                    </a:srgbClr>
                  </a:outerShdw>
                </a:effectLst>
                <a:latin typeface="+mj-lt"/>
              </a:rPr>
              <a:t>Designated Leaders</a:t>
            </a:r>
            <a:r>
              <a:rPr lang="en-US" sz="2700" b="1" i="0" u="none" strike="noStrike" baseline="0" dirty="0">
                <a:effectLst>
                  <a:outerShdw blurRad="38100" dist="38100" dir="2700000" algn="tl">
                    <a:srgbClr val="000000">
                      <a:alpha val="43137"/>
                    </a:srgbClr>
                  </a:outerShdw>
                </a:effectLst>
                <a:latin typeface="+mj-lt"/>
              </a:rPr>
              <a:t> </a:t>
            </a:r>
            <a:r>
              <a:rPr lang="en-US" sz="2700" b="0" i="0" u="none" strike="noStrike" baseline="0" dirty="0">
                <a:effectLst>
                  <a:outerShdw blurRad="38100" dist="38100" dir="2700000" algn="tl">
                    <a:srgbClr val="000000">
                      <a:alpha val="43137"/>
                    </a:srgbClr>
                  </a:outerShdw>
                </a:effectLst>
                <a:latin typeface="+mj-lt"/>
              </a:rPr>
              <a:t>(in this instance the designated and formal leader are the same person).</a:t>
            </a:r>
          </a:p>
          <a:p>
            <a:pPr marL="342900" indent="-342900">
              <a:spcBef>
                <a:spcPts val="1200"/>
              </a:spcBef>
              <a:buFont typeface="Arial" panose="020B0604020202020204" pitchFamily="34" charset="0"/>
              <a:buChar char="•"/>
            </a:pPr>
            <a:r>
              <a:rPr lang="en-US" sz="2700" b="1" i="0" u="none" strike="noStrike" baseline="0" dirty="0">
                <a:solidFill>
                  <a:srgbClr val="00B0F0"/>
                </a:solidFill>
                <a:effectLst>
                  <a:outerShdw blurRad="38100" dist="38100" dir="2700000" algn="tl">
                    <a:srgbClr val="000000">
                      <a:alpha val="43137"/>
                    </a:srgbClr>
                  </a:outerShdw>
                </a:effectLst>
                <a:latin typeface="+mj-lt"/>
              </a:rPr>
              <a:t>Emergent Leaders</a:t>
            </a:r>
            <a:r>
              <a:rPr lang="en-US" sz="2700" b="0" i="0" u="none" strike="noStrike" baseline="0" dirty="0">
                <a:effectLst>
                  <a:outerShdw blurRad="38100" dist="38100" dir="2700000" algn="tl">
                    <a:srgbClr val="000000">
                      <a:alpha val="43137"/>
                    </a:srgbClr>
                  </a:outerShdw>
                </a:effectLst>
                <a:latin typeface="+mj-lt"/>
              </a:rPr>
              <a:t>, on the other hand, arise from the dynamics and processes that unfold within and among a group of individuals as they endeavor to achieve a collective goal.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9767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re you an effective leader? Here&amp;#39;s how to tell | HRD Australia">
            <a:extLst>
              <a:ext uri="{FF2B5EF4-FFF2-40B4-BE49-F238E27FC236}">
                <a16:creationId xmlns:a16="http://schemas.microsoft.com/office/drawing/2014/main" id="{09F8ED76-7D26-4951-BBB8-EBB83B836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
            <a:ext cx="9013316"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Footer Placeholder 1">
            <a:extLst>
              <a:ext uri="{FF2B5EF4-FFF2-40B4-BE49-F238E27FC236}">
                <a16:creationId xmlns:a16="http://schemas.microsoft.com/office/drawing/2014/main" id="{6803C5B1-DDC4-4C0A-BDED-B2864F65B756}"/>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x-none" sz="1200" b="0" i="0" u="none" strike="noStrike" kern="1200" cap="none" spc="0" normalizeH="0" baseline="0" noProof="0">
                <a:ln>
                  <a:noFill/>
                </a:ln>
                <a:solidFill>
                  <a:srgbClr val="FFFFFF"/>
                </a:solidFill>
                <a:effectLst/>
                <a:uLnTx/>
                <a:uFillTx/>
                <a:latin typeface="Calibri" panose="020F0502020204030204"/>
                <a:ea typeface="+mn-ea"/>
                <a:cs typeface="+mn-cs"/>
              </a:rPr>
              <a:t>©2010, 2007, 2003 Pearson Education, Inc.</a:t>
            </a:r>
          </a:p>
        </p:txBody>
      </p:sp>
      <p:sp>
        <p:nvSpPr>
          <p:cNvPr id="17" name="Rectangle 4">
            <a:extLst>
              <a:ext uri="{FF2B5EF4-FFF2-40B4-BE49-F238E27FC236}">
                <a16:creationId xmlns:a16="http://schemas.microsoft.com/office/drawing/2014/main" id="{0FB89CAA-D419-4584-AE1C-EE35F6BC912C}"/>
              </a:ext>
            </a:extLst>
          </p:cNvPr>
          <p:cNvSpPr txBox="1">
            <a:spLocks noChangeArrowheads="1"/>
          </p:cNvSpPr>
          <p:nvPr/>
        </p:nvSpPr>
        <p:spPr>
          <a:xfrm>
            <a:off x="5544273" y="3820005"/>
            <a:ext cx="6342927" cy="622826"/>
          </a:xfrm>
          <a:prstGeom prst="rect">
            <a:avLst/>
          </a:prstGeom>
        </p:spPr>
        <p:txBody>
          <a:bodyPr vert="horz" lIns="91440" tIns="45720" rIns="91440" bIns="45720" rtlCol="0">
            <a:normAutofit/>
          </a:bodyPr>
          <a:lstStyle>
            <a:defPPr>
              <a:defRPr lang="en-US"/>
            </a:defPPr>
            <a:lvl1pPr marL="342900" indent="-228600" eaLnBrk="1" hangingPunct="1">
              <a:lnSpc>
                <a:spcPct val="90000"/>
              </a:lnSpc>
              <a:spcBef>
                <a:spcPct val="20000"/>
              </a:spcBef>
              <a:buFont typeface="Arial" panose="020B0604020202020204" pitchFamily="34" charset="0"/>
              <a:buChar char="•"/>
              <a:defRPr sz="20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114300" lvl="0" indent="0" algn="r" fontAlgn="base">
              <a:lnSpc>
                <a:spcPct val="100000"/>
              </a:lnSpc>
              <a:spcBef>
                <a:spcPts val="1200"/>
              </a:spcBef>
              <a:spcAft>
                <a:spcPct val="0"/>
              </a:spcAft>
              <a:buNone/>
            </a:pPr>
            <a:r>
              <a:rPr lang="en-US" altLang="en-US" sz="2600" b="1" i="1" dirty="0">
                <a:solidFill>
                  <a:srgbClr val="0070C0"/>
                </a:solidFill>
              </a:rPr>
              <a:t>EMERGENT LEADERS </a:t>
            </a:r>
            <a:r>
              <a:rPr lang="en-US" b="1" i="1" dirty="0">
                <a:solidFill>
                  <a:srgbClr val="0070C0"/>
                </a:solidFill>
              </a:rPr>
              <a:t>(INFORMAL LEADERS)</a:t>
            </a:r>
            <a:endParaRPr kumimoji="0" lang="en-US" altLang="en-US" b="1" i="0" u="none" strike="noStrike" kern="1200" cap="none" spc="0" normalizeH="0" baseline="0" noProof="0" dirty="0">
              <a:ln>
                <a:noFill/>
              </a:ln>
              <a:solidFill>
                <a:prstClr val="black"/>
              </a:solidFill>
              <a:effectLst/>
              <a:uLnTx/>
              <a:uFillTx/>
            </a:endParaRPr>
          </a:p>
        </p:txBody>
      </p:sp>
      <p:sp>
        <p:nvSpPr>
          <p:cNvPr id="4" name="Rectangle 3">
            <a:extLst>
              <a:ext uri="{FF2B5EF4-FFF2-40B4-BE49-F238E27FC236}">
                <a16:creationId xmlns:a16="http://schemas.microsoft.com/office/drawing/2014/main" id="{0E4C268F-AE29-41D4-957F-69CD988D49F0}"/>
              </a:ext>
            </a:extLst>
          </p:cNvPr>
          <p:cNvSpPr txBox="1">
            <a:spLocks noChangeArrowheads="1"/>
          </p:cNvSpPr>
          <p:nvPr/>
        </p:nvSpPr>
        <p:spPr>
          <a:xfrm>
            <a:off x="5772621" y="959027"/>
            <a:ext cx="6114579" cy="659303"/>
          </a:xfrm>
          <a:prstGeom prst="rect">
            <a:avLst/>
          </a:prstGeom>
        </p:spPr>
        <p:txBody>
          <a:bodyPr vert="horz" lIns="91440" tIns="45720" rIns="91440" bIns="45720" rtlCol="0">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0" algn="r" defTabSz="914400" rtl="0" eaLnBrk="1" fontAlgn="base" latinLnBrk="0" hangingPunct="1">
              <a:spcBef>
                <a:spcPts val="1200"/>
              </a:spcBef>
              <a:spcAft>
                <a:spcPct val="0"/>
              </a:spcAft>
              <a:buClrTx/>
              <a:buSzTx/>
              <a:buFont typeface="Arial" panose="020B0604020202020204" pitchFamily="34" charset="0"/>
              <a:buNone/>
              <a:tabLst/>
              <a:defRPr/>
            </a:pPr>
            <a:r>
              <a:rPr lang="en-US" altLang="en-US" sz="2600" b="1" i="1" dirty="0">
                <a:solidFill>
                  <a:srgbClr val="C00000"/>
                </a:solidFill>
                <a:latin typeface="+mj-lt"/>
              </a:rPr>
              <a:t>DESIGNATED LEADERS </a:t>
            </a:r>
            <a:r>
              <a:rPr lang="en-US" altLang="en-US" sz="2000" b="1" i="1" dirty="0">
                <a:solidFill>
                  <a:srgbClr val="C00000"/>
                </a:solidFill>
                <a:latin typeface="+mj-lt"/>
              </a:rPr>
              <a:t>(F</a:t>
            </a:r>
            <a:r>
              <a:rPr lang="en-US" sz="2000" b="1" i="1" dirty="0">
                <a:solidFill>
                  <a:srgbClr val="C00000"/>
                </a:solidFill>
                <a:latin typeface="+mj-lt"/>
              </a:rPr>
              <a:t>ORMAL LEADER)</a:t>
            </a:r>
            <a:endParaRPr kumimoji="0" lang="en-US" altLang="en-US" sz="2000" b="1" i="0" u="none" strike="noStrike" kern="1200" cap="none" spc="0" normalizeH="0" baseline="0" noProof="0" dirty="0">
              <a:ln>
                <a:noFill/>
              </a:ln>
              <a:solidFill>
                <a:srgbClr val="C00000"/>
              </a:solidFill>
              <a:effectLst/>
              <a:uLnTx/>
              <a:uFillTx/>
              <a:latin typeface="+mj-lt"/>
              <a:ea typeface="+mn-ea"/>
              <a:cs typeface="+mn-cs"/>
            </a:endParaRPr>
          </a:p>
        </p:txBody>
      </p:sp>
      <p:sp>
        <p:nvSpPr>
          <p:cNvPr id="11" name="TextBox 10">
            <a:extLst>
              <a:ext uri="{FF2B5EF4-FFF2-40B4-BE49-F238E27FC236}">
                <a16:creationId xmlns:a16="http://schemas.microsoft.com/office/drawing/2014/main" id="{B4A9EF16-6980-9BAE-1DDE-8AB79A285BCC}"/>
              </a:ext>
            </a:extLst>
          </p:cNvPr>
          <p:cNvSpPr txBox="1"/>
          <p:nvPr/>
        </p:nvSpPr>
        <p:spPr>
          <a:xfrm>
            <a:off x="5793130" y="1429158"/>
            <a:ext cx="6094070" cy="2246769"/>
          </a:xfrm>
          <a:prstGeom prst="rect">
            <a:avLst/>
          </a:prstGeom>
          <a:noFill/>
        </p:spPr>
        <p:txBody>
          <a:bodyPr wrap="square">
            <a:spAutoFit/>
          </a:bodyPr>
          <a:lstStyle/>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Selected by group members or an outside authority</a:t>
            </a:r>
          </a:p>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Being designated leader is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no guarantee of leadership ability</a:t>
            </a:r>
            <a:r>
              <a:rPr kumimoji="0" lang="en-US" altLang="en-US" sz="2600" b="0" i="0" u="none" strike="noStrike" kern="1200" cap="none" spc="0" normalizeH="0" baseline="0" noProof="0" dirty="0">
                <a:ln>
                  <a:noFill/>
                </a:ln>
                <a:solidFill>
                  <a:srgbClr val="C00000"/>
                </a:solidFill>
                <a:effectLst/>
                <a:uLnTx/>
                <a:uFillTx/>
                <a:latin typeface="+mj-lt"/>
                <a:ea typeface="+mn-ea"/>
                <a:cs typeface="+mn-cs"/>
              </a:rPr>
              <a:t>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unless the leader’s skills match the group’s needs.</a:t>
            </a:r>
          </a:p>
        </p:txBody>
      </p:sp>
      <p:sp>
        <p:nvSpPr>
          <p:cNvPr id="13" name="TextBox 12">
            <a:extLst>
              <a:ext uri="{FF2B5EF4-FFF2-40B4-BE49-F238E27FC236}">
                <a16:creationId xmlns:a16="http://schemas.microsoft.com/office/drawing/2014/main" id="{8F271BCD-AD80-F793-480B-F0BA649E1474}"/>
              </a:ext>
            </a:extLst>
          </p:cNvPr>
          <p:cNvSpPr txBox="1"/>
          <p:nvPr/>
        </p:nvSpPr>
        <p:spPr>
          <a:xfrm>
            <a:off x="5793130" y="4284432"/>
            <a:ext cx="6094070" cy="2246769"/>
          </a:xfrm>
          <a:prstGeom prst="rect">
            <a:avLst/>
          </a:prstGeom>
          <a:noFill/>
        </p:spPr>
        <p:txBody>
          <a:bodyPr wrap="square">
            <a:spAutoFit/>
          </a:bodyPr>
          <a:lstStyle/>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rPr>
              <a:t>Gradually </a:t>
            </a:r>
            <a:r>
              <a:rPr kumimoji="0" lang="en-US" altLang="en-US" sz="2600" b="1" i="0" u="none" strike="noStrike" kern="1200" cap="none" spc="0" normalizeH="0" baseline="0" noProof="0" dirty="0">
                <a:ln>
                  <a:noFill/>
                </a:ln>
                <a:solidFill>
                  <a:srgbClr val="0070C0"/>
                </a:solidFill>
                <a:effectLst/>
                <a:uLnTx/>
                <a:uFillTx/>
                <a:latin typeface="+mj-lt"/>
              </a:rPr>
              <a:t>achieve leadership by helping</a:t>
            </a:r>
            <a:r>
              <a:rPr kumimoji="0" lang="en-US" altLang="en-US" sz="2600" b="0" i="0" u="none" strike="noStrike" kern="1200" cap="none" spc="0" normalizeH="0" baseline="0" noProof="0" dirty="0">
                <a:ln>
                  <a:noFill/>
                </a:ln>
                <a:solidFill>
                  <a:prstClr val="black"/>
                </a:solidFill>
                <a:effectLst/>
                <a:uLnTx/>
                <a:uFillTx/>
                <a:latin typeface="+mj-lt"/>
              </a:rPr>
              <a:t> the group achieve its goals</a:t>
            </a:r>
          </a:p>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lang="en-US" altLang="en-US" sz="2600" b="1" dirty="0">
                <a:solidFill>
                  <a:srgbClr val="0070C0"/>
                </a:solidFill>
                <a:latin typeface="+mj-lt"/>
              </a:rPr>
              <a:t>Emerging</a:t>
            </a:r>
            <a:r>
              <a:rPr kumimoji="0" lang="en-US" altLang="en-US" sz="2600" b="0" i="0" u="none" strike="noStrike" kern="1200" cap="none" spc="0" normalizeH="0" baseline="0" noProof="0" dirty="0">
                <a:ln>
                  <a:noFill/>
                </a:ln>
                <a:solidFill>
                  <a:prstClr val="black"/>
                </a:solidFill>
                <a:effectLst/>
                <a:uLnTx/>
                <a:uFillTx/>
                <a:latin typeface="+mj-lt"/>
              </a:rPr>
              <a:t> from within a group has the advantage of </a:t>
            </a:r>
            <a:r>
              <a:rPr kumimoji="0" lang="en-US" altLang="en-US" sz="2600" b="1" i="0" u="none" strike="noStrike" kern="1200" cap="none" spc="0" normalizeH="0" baseline="0" noProof="0" dirty="0">
                <a:ln>
                  <a:noFill/>
                </a:ln>
                <a:solidFill>
                  <a:srgbClr val="0070C0"/>
                </a:solidFill>
                <a:effectLst/>
                <a:uLnTx/>
                <a:uFillTx/>
                <a:latin typeface="+mj-lt"/>
              </a:rPr>
              <a:t>relying on expert or referent power</a:t>
            </a:r>
            <a:r>
              <a:rPr kumimoji="0" lang="en-US" altLang="en-US" sz="2600" b="0" i="0" u="none" strike="noStrike" kern="1200" cap="none" spc="0" normalizeH="0" baseline="0" noProof="0" dirty="0">
                <a:ln>
                  <a:noFill/>
                </a:ln>
                <a:solidFill>
                  <a:prstClr val="black"/>
                </a:solidFill>
                <a:effectLst/>
                <a:uLnTx/>
                <a:uFillTx/>
                <a:latin typeface="+mj-lt"/>
              </a:rPr>
              <a:t>.</a:t>
            </a:r>
            <a:endParaRPr kumimoji="0" lang="en-US" altLang="en-US" sz="2600" b="1" i="0" u="none" strike="noStrike" kern="120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2002788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Leadership as an Exercise of Influence </a:t>
            </a:r>
            <a:endParaRPr lang="en-US" sz="138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411251" y="1166805"/>
            <a:ext cx="7386766" cy="497059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Leadership is the exercise of influence over those who depend on one another for attaining a mutual goal in a group setting.</a:t>
            </a:r>
          </a:p>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But </a:t>
            </a:r>
            <a:r>
              <a:rPr lang="en-US" sz="2700" b="1" u="sng" strike="noStrike" baseline="0" dirty="0">
                <a:solidFill>
                  <a:srgbClr val="FFFF00"/>
                </a:solidFill>
                <a:effectLst>
                  <a:outerShdw blurRad="38100" dist="38100" dir="2700000" algn="tl">
                    <a:srgbClr val="000000">
                      <a:alpha val="43137"/>
                    </a:srgbClr>
                  </a:outerShdw>
                </a:effectLst>
                <a:latin typeface="+mj-lt"/>
              </a:rPr>
              <a:t>how</a:t>
            </a:r>
            <a:r>
              <a:rPr lang="en-US" sz="2700" b="0" u="none" strike="noStrike" baseline="0" dirty="0">
                <a:effectLst>
                  <a:outerShdw blurRad="38100" dist="38100" dir="2700000" algn="tl">
                    <a:srgbClr val="000000">
                      <a:alpha val="43137"/>
                    </a:srgbClr>
                  </a:outerShdw>
                </a:effectLst>
                <a:latin typeface="+mj-lt"/>
              </a:rPr>
              <a:t> do leaders </a:t>
            </a:r>
            <a:r>
              <a:rPr lang="en-US" sz="2700" b="0" i="0" u="none" strike="noStrike" baseline="0" dirty="0">
                <a:effectLst>
                  <a:outerShdw blurRad="38100" dist="38100" dir="2700000" algn="tl">
                    <a:srgbClr val="000000">
                      <a:alpha val="43137"/>
                    </a:srgbClr>
                  </a:outerShdw>
                </a:effectLst>
                <a:latin typeface="+mj-lt"/>
              </a:rPr>
              <a:t>effectively exercise this influence? </a:t>
            </a:r>
            <a:r>
              <a:rPr lang="en-US" sz="2700" b="0" i="1" u="none" strike="noStrike" baseline="0" dirty="0">
                <a:solidFill>
                  <a:srgbClr val="FFFF00"/>
                </a:solidFill>
                <a:effectLst>
                  <a:outerShdw blurRad="38100" dist="38100" dir="2700000" algn="tl">
                    <a:srgbClr val="000000">
                      <a:alpha val="43137"/>
                    </a:srgbClr>
                  </a:outerShdw>
                </a:effectLst>
                <a:latin typeface="+mj-lt"/>
              </a:rPr>
              <a:t>Social or (interpersonal) influence is one’s ability to effect a change in the motivation, attitudes, and/or behaviors of others.</a:t>
            </a:r>
          </a:p>
          <a:p>
            <a:pPr marL="285750" indent="-285750">
              <a:spcBef>
                <a:spcPts val="1200"/>
              </a:spcBef>
              <a:buFont typeface="Arial" panose="020B0604020202020204" pitchFamily="34" charset="0"/>
              <a:buChar char="•"/>
            </a:pPr>
            <a:r>
              <a:rPr lang="en-US" sz="2700" dirty="0">
                <a:effectLst>
                  <a:outerShdw blurRad="38100" dist="38100" dir="2700000" algn="tl">
                    <a:srgbClr val="000000">
                      <a:alpha val="43137"/>
                    </a:srgbClr>
                  </a:outerShdw>
                </a:effectLst>
                <a:latin typeface="+mj-lt"/>
              </a:rPr>
              <a:t>Power, </a:t>
            </a:r>
            <a:r>
              <a:rPr lang="en-US" sz="2700" b="0" i="0" u="none" strike="noStrike" baseline="0" dirty="0">
                <a:effectLst>
                  <a:outerShdw blurRad="38100" dist="38100" dir="2700000" algn="tl">
                    <a:srgbClr val="000000">
                      <a:alpha val="43137"/>
                    </a:srgbClr>
                  </a:outerShdw>
                </a:effectLst>
                <a:latin typeface="+mj-lt"/>
              </a:rPr>
              <a:t>then, essentially answers the “how” question: How do leaders influence their followers? The answer often is that </a:t>
            </a:r>
            <a:r>
              <a:rPr lang="en-US" sz="2700" b="0" i="1" u="none" strike="noStrike" baseline="0" dirty="0">
                <a:solidFill>
                  <a:srgbClr val="FFFF00"/>
                </a:solidFill>
                <a:effectLst>
                  <a:outerShdw blurRad="38100" dist="38100" dir="2700000" algn="tl">
                    <a:srgbClr val="000000">
                      <a:alpha val="43137"/>
                    </a:srgbClr>
                  </a:outerShdw>
                </a:effectLst>
                <a:latin typeface="+mj-lt"/>
              </a:rPr>
              <a:t>a leader’s social influence is the source of his power.</a:t>
            </a:r>
            <a:r>
              <a:rPr lang="en-US" sz="2700" b="0" i="0" u="none" strike="noStrike" baseline="0" dirty="0">
                <a:effectLst>
                  <a:outerShdw blurRad="38100" dist="38100" dir="2700000" algn="tl">
                    <a:srgbClr val="000000">
                      <a:alpha val="43137"/>
                    </a:srgbClr>
                  </a:outerShdw>
                </a:effectLst>
                <a:latin typeface="+mj-lt"/>
              </a:rPr>
              <a:t>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78300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4DF289-79A3-4C01-9CC8-34F5C83C3F43}"/>
              </a:ext>
            </a:extLst>
          </p:cNvPr>
          <p:cNvGraphicFramePr/>
          <p:nvPr>
            <p:extLst>
              <p:ext uri="{D42A27DB-BD31-4B8C-83A1-F6EECF244321}">
                <p14:modId xmlns:p14="http://schemas.microsoft.com/office/powerpoint/2010/main" val="1300277783"/>
              </p:ext>
            </p:extLst>
          </p:nvPr>
        </p:nvGraphicFramePr>
        <p:xfrm>
          <a:off x="1269999" y="662622"/>
          <a:ext cx="109220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284;p19">
            <a:extLst>
              <a:ext uri="{FF2B5EF4-FFF2-40B4-BE49-F238E27FC236}">
                <a16:creationId xmlns:a16="http://schemas.microsoft.com/office/drawing/2014/main" id="{A8C2F60B-4432-4086-9EFF-349BF516E9E4}"/>
              </a:ext>
            </a:extLst>
          </p:cNvPr>
          <p:cNvSpPr txBox="1">
            <a:spLocks/>
          </p:cNvSpPr>
          <p:nvPr/>
        </p:nvSpPr>
        <p:spPr>
          <a:xfrm>
            <a:off x="1920873" y="273352"/>
            <a:ext cx="9097738" cy="1270906"/>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FFFFFF"/>
              </a:buClr>
              <a:buSzPts val="3600"/>
            </a:pPr>
            <a:r>
              <a:rPr lang="en-US" sz="2800" b="1" dirty="0"/>
              <a:t>The Leader - Follower Power Relationship </a:t>
            </a:r>
          </a:p>
        </p:txBody>
      </p:sp>
      <p:sp>
        <p:nvSpPr>
          <p:cNvPr id="3" name="Rectangle: Rounded Corners 2">
            <a:extLst>
              <a:ext uri="{FF2B5EF4-FFF2-40B4-BE49-F238E27FC236}">
                <a16:creationId xmlns:a16="http://schemas.microsoft.com/office/drawing/2014/main" id="{AD36D283-5BEA-9469-5113-7FB58547AD1B}"/>
              </a:ext>
            </a:extLst>
          </p:cNvPr>
          <p:cNvSpPr/>
          <p:nvPr/>
        </p:nvSpPr>
        <p:spPr>
          <a:xfrm>
            <a:off x="1269999" y="5443431"/>
            <a:ext cx="9845041" cy="102712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mj-lt"/>
              </a:rPr>
              <a:t>Effective leadership is more likely to occur when the leader’s influence flows out of rationality, expertise, moralistic appeal, and/or referent power.</a:t>
            </a:r>
          </a:p>
        </p:txBody>
      </p:sp>
    </p:spTree>
    <p:extLst>
      <p:ext uri="{BB962C8B-B14F-4D97-AF65-F5344CB8AC3E}">
        <p14:creationId xmlns:p14="http://schemas.microsoft.com/office/powerpoint/2010/main" val="19306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2A90BCFB-E3A9-4BE5-97F6-B7A12BC6C899}"/>
                                            </p:graphicEl>
                                          </p:spTgt>
                                        </p:tgtEl>
                                        <p:attrNameLst>
                                          <p:attrName>style.visibility</p:attrName>
                                        </p:attrNameLst>
                                      </p:cBhvr>
                                      <p:to>
                                        <p:strVal val="visible"/>
                                      </p:to>
                                    </p:set>
                                    <p:animEffect transition="in" filter="fade">
                                      <p:cBhvr>
                                        <p:cTn id="7" dur="1000"/>
                                        <p:tgtEl>
                                          <p:spTgt spid="2">
                                            <p:graphicEl>
                                              <a:dgm id="{2A90BCFB-E3A9-4BE5-97F6-B7A12BC6C899}"/>
                                            </p:graphicEl>
                                          </p:spTgt>
                                        </p:tgtEl>
                                      </p:cBhvr>
                                    </p:animEffect>
                                    <p:anim calcmode="lin" valueType="num">
                                      <p:cBhvr>
                                        <p:cTn id="8" dur="1000" fill="hold"/>
                                        <p:tgtEl>
                                          <p:spTgt spid="2">
                                            <p:graphicEl>
                                              <a:dgm id="{2A90BCFB-E3A9-4BE5-97F6-B7A12BC6C899}"/>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2A90BCFB-E3A9-4BE5-97F6-B7A12BC6C89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B718FE5-0ECA-447A-8DE3-562C75496EB8}"/>
                                            </p:graphicEl>
                                          </p:spTgt>
                                        </p:tgtEl>
                                        <p:attrNameLst>
                                          <p:attrName>style.visibility</p:attrName>
                                        </p:attrNameLst>
                                      </p:cBhvr>
                                      <p:to>
                                        <p:strVal val="visible"/>
                                      </p:to>
                                    </p:set>
                                    <p:animEffect transition="in" filter="fade">
                                      <p:cBhvr>
                                        <p:cTn id="14" dur="1000"/>
                                        <p:tgtEl>
                                          <p:spTgt spid="2">
                                            <p:graphicEl>
                                              <a:dgm id="{1B718FE5-0ECA-447A-8DE3-562C75496EB8}"/>
                                            </p:graphicEl>
                                          </p:spTgt>
                                        </p:tgtEl>
                                      </p:cBhvr>
                                    </p:animEffect>
                                    <p:anim calcmode="lin" valueType="num">
                                      <p:cBhvr>
                                        <p:cTn id="15" dur="1000" fill="hold"/>
                                        <p:tgtEl>
                                          <p:spTgt spid="2">
                                            <p:graphicEl>
                                              <a:dgm id="{1B718FE5-0ECA-447A-8DE3-562C75496EB8}"/>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B718FE5-0ECA-447A-8DE3-562C75496EB8}"/>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graphicEl>
                                              <a:dgm id="{94BF5E0B-47A3-46D2-AADC-6FBA208A0515}"/>
                                            </p:graphicEl>
                                          </p:spTgt>
                                        </p:tgtEl>
                                        <p:attrNameLst>
                                          <p:attrName>style.visibility</p:attrName>
                                        </p:attrNameLst>
                                      </p:cBhvr>
                                      <p:to>
                                        <p:strVal val="visible"/>
                                      </p:to>
                                    </p:set>
                                    <p:animEffect transition="in" filter="fade">
                                      <p:cBhvr>
                                        <p:cTn id="19" dur="1000"/>
                                        <p:tgtEl>
                                          <p:spTgt spid="2">
                                            <p:graphicEl>
                                              <a:dgm id="{94BF5E0B-47A3-46D2-AADC-6FBA208A0515}"/>
                                            </p:graphicEl>
                                          </p:spTgt>
                                        </p:tgtEl>
                                      </p:cBhvr>
                                    </p:animEffect>
                                    <p:anim calcmode="lin" valueType="num">
                                      <p:cBhvr>
                                        <p:cTn id="20" dur="1000" fill="hold"/>
                                        <p:tgtEl>
                                          <p:spTgt spid="2">
                                            <p:graphicEl>
                                              <a:dgm id="{94BF5E0B-47A3-46D2-AADC-6FBA208A0515}"/>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94BF5E0B-47A3-46D2-AADC-6FBA208A0515}"/>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D54D1FFA-81F6-4433-8034-4B9E02F77643}"/>
                                            </p:graphicEl>
                                          </p:spTgt>
                                        </p:tgtEl>
                                        <p:attrNameLst>
                                          <p:attrName>style.visibility</p:attrName>
                                        </p:attrNameLst>
                                      </p:cBhvr>
                                      <p:to>
                                        <p:strVal val="visible"/>
                                      </p:to>
                                    </p:set>
                                    <p:animEffect transition="in" filter="fade">
                                      <p:cBhvr>
                                        <p:cTn id="26" dur="1000"/>
                                        <p:tgtEl>
                                          <p:spTgt spid="2">
                                            <p:graphicEl>
                                              <a:dgm id="{D54D1FFA-81F6-4433-8034-4B9E02F77643}"/>
                                            </p:graphicEl>
                                          </p:spTgt>
                                        </p:tgtEl>
                                      </p:cBhvr>
                                    </p:animEffect>
                                    <p:anim calcmode="lin" valueType="num">
                                      <p:cBhvr>
                                        <p:cTn id="27" dur="1000" fill="hold"/>
                                        <p:tgtEl>
                                          <p:spTgt spid="2">
                                            <p:graphicEl>
                                              <a:dgm id="{D54D1FFA-81F6-4433-8034-4B9E02F77643}"/>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D54D1FFA-81F6-4433-8034-4B9E02F7764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graphicEl>
                                              <a:dgm id="{D6232F88-F862-4954-BD0E-A1377EA83474}"/>
                                            </p:graphicEl>
                                          </p:spTgt>
                                        </p:tgtEl>
                                        <p:attrNameLst>
                                          <p:attrName>style.visibility</p:attrName>
                                        </p:attrNameLst>
                                      </p:cBhvr>
                                      <p:to>
                                        <p:strVal val="visible"/>
                                      </p:to>
                                    </p:set>
                                    <p:animEffect transition="in" filter="fade">
                                      <p:cBhvr>
                                        <p:cTn id="31" dur="1000"/>
                                        <p:tgtEl>
                                          <p:spTgt spid="2">
                                            <p:graphicEl>
                                              <a:dgm id="{D6232F88-F862-4954-BD0E-A1377EA83474}"/>
                                            </p:graphicEl>
                                          </p:spTgt>
                                        </p:tgtEl>
                                      </p:cBhvr>
                                    </p:animEffect>
                                    <p:anim calcmode="lin" valueType="num">
                                      <p:cBhvr>
                                        <p:cTn id="32" dur="1000" fill="hold"/>
                                        <p:tgtEl>
                                          <p:spTgt spid="2">
                                            <p:graphicEl>
                                              <a:dgm id="{D6232F88-F862-4954-BD0E-A1377EA83474}"/>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D6232F88-F862-4954-BD0E-A1377EA8347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graphicEl>
                                              <a:dgm id="{CC3CD1E8-B91C-4ED7-8C58-124FD19BB42F}"/>
                                            </p:graphicEl>
                                          </p:spTgt>
                                        </p:tgtEl>
                                        <p:attrNameLst>
                                          <p:attrName>style.visibility</p:attrName>
                                        </p:attrNameLst>
                                      </p:cBhvr>
                                      <p:to>
                                        <p:strVal val="visible"/>
                                      </p:to>
                                    </p:set>
                                    <p:animEffect transition="in" filter="fade">
                                      <p:cBhvr>
                                        <p:cTn id="38" dur="1000"/>
                                        <p:tgtEl>
                                          <p:spTgt spid="2">
                                            <p:graphicEl>
                                              <a:dgm id="{CC3CD1E8-B91C-4ED7-8C58-124FD19BB42F}"/>
                                            </p:graphicEl>
                                          </p:spTgt>
                                        </p:tgtEl>
                                      </p:cBhvr>
                                    </p:animEffect>
                                    <p:anim calcmode="lin" valueType="num">
                                      <p:cBhvr>
                                        <p:cTn id="39" dur="1000" fill="hold"/>
                                        <p:tgtEl>
                                          <p:spTgt spid="2">
                                            <p:graphicEl>
                                              <a:dgm id="{CC3CD1E8-B91C-4ED7-8C58-124FD19BB42F}"/>
                                            </p:graphicEl>
                                          </p:spTgt>
                                        </p:tgtEl>
                                        <p:attrNameLst>
                                          <p:attrName>ppt_x</p:attrName>
                                        </p:attrNameLst>
                                      </p:cBhvr>
                                      <p:tavLst>
                                        <p:tav tm="0">
                                          <p:val>
                                            <p:strVal val="#ppt_x"/>
                                          </p:val>
                                        </p:tav>
                                        <p:tav tm="100000">
                                          <p:val>
                                            <p:strVal val="#ppt_x"/>
                                          </p:val>
                                        </p:tav>
                                      </p:tavLst>
                                    </p:anim>
                                    <p:anim calcmode="lin" valueType="num">
                                      <p:cBhvr>
                                        <p:cTn id="40" dur="1000" fill="hold"/>
                                        <p:tgtEl>
                                          <p:spTgt spid="2">
                                            <p:graphicEl>
                                              <a:dgm id="{CC3CD1E8-B91C-4ED7-8C58-124FD19BB42F}"/>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
                                            <p:graphicEl>
                                              <a:dgm id="{4F8059D0-6E4A-4705-939E-6D1FBBDF634A}"/>
                                            </p:graphicEl>
                                          </p:spTgt>
                                        </p:tgtEl>
                                        <p:attrNameLst>
                                          <p:attrName>style.visibility</p:attrName>
                                        </p:attrNameLst>
                                      </p:cBhvr>
                                      <p:to>
                                        <p:strVal val="visible"/>
                                      </p:to>
                                    </p:set>
                                    <p:animEffect transition="in" filter="fade">
                                      <p:cBhvr>
                                        <p:cTn id="45" dur="1000"/>
                                        <p:tgtEl>
                                          <p:spTgt spid="2">
                                            <p:graphicEl>
                                              <a:dgm id="{4F8059D0-6E4A-4705-939E-6D1FBBDF634A}"/>
                                            </p:graphicEl>
                                          </p:spTgt>
                                        </p:tgtEl>
                                      </p:cBhvr>
                                    </p:animEffect>
                                    <p:anim calcmode="lin" valueType="num">
                                      <p:cBhvr>
                                        <p:cTn id="46" dur="1000" fill="hold"/>
                                        <p:tgtEl>
                                          <p:spTgt spid="2">
                                            <p:graphicEl>
                                              <a:dgm id="{4F8059D0-6E4A-4705-939E-6D1FBBDF634A}"/>
                                            </p:graphicEl>
                                          </p:spTgt>
                                        </p:tgtEl>
                                        <p:attrNameLst>
                                          <p:attrName>ppt_x</p:attrName>
                                        </p:attrNameLst>
                                      </p:cBhvr>
                                      <p:tavLst>
                                        <p:tav tm="0">
                                          <p:val>
                                            <p:strVal val="#ppt_x"/>
                                          </p:val>
                                        </p:tav>
                                        <p:tav tm="100000">
                                          <p:val>
                                            <p:strVal val="#ppt_x"/>
                                          </p:val>
                                        </p:tav>
                                      </p:tavLst>
                                    </p:anim>
                                    <p:anim calcmode="lin" valueType="num">
                                      <p:cBhvr>
                                        <p:cTn id="47" dur="1000" fill="hold"/>
                                        <p:tgtEl>
                                          <p:spTgt spid="2">
                                            <p:graphicEl>
                                              <a:dgm id="{4F8059D0-6E4A-4705-939E-6D1FBBDF634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graphicEl>
                                              <a:dgm id="{3125CC8A-9C97-4CAC-AA64-7D284ED4C688}"/>
                                            </p:graphicEl>
                                          </p:spTgt>
                                        </p:tgtEl>
                                        <p:attrNameLst>
                                          <p:attrName>style.visibility</p:attrName>
                                        </p:attrNameLst>
                                      </p:cBhvr>
                                      <p:to>
                                        <p:strVal val="visible"/>
                                      </p:to>
                                    </p:set>
                                    <p:animEffect transition="in" filter="fade">
                                      <p:cBhvr>
                                        <p:cTn id="52" dur="1000"/>
                                        <p:tgtEl>
                                          <p:spTgt spid="2">
                                            <p:graphicEl>
                                              <a:dgm id="{3125CC8A-9C97-4CAC-AA64-7D284ED4C688}"/>
                                            </p:graphicEl>
                                          </p:spTgt>
                                        </p:tgtEl>
                                      </p:cBhvr>
                                    </p:animEffect>
                                    <p:anim calcmode="lin" valueType="num">
                                      <p:cBhvr>
                                        <p:cTn id="53" dur="1000" fill="hold"/>
                                        <p:tgtEl>
                                          <p:spTgt spid="2">
                                            <p:graphicEl>
                                              <a:dgm id="{3125CC8A-9C97-4CAC-AA64-7D284ED4C688}"/>
                                            </p:graphicEl>
                                          </p:spTgt>
                                        </p:tgtEl>
                                        <p:attrNameLst>
                                          <p:attrName>ppt_x</p:attrName>
                                        </p:attrNameLst>
                                      </p:cBhvr>
                                      <p:tavLst>
                                        <p:tav tm="0">
                                          <p:val>
                                            <p:strVal val="#ppt_x"/>
                                          </p:val>
                                        </p:tav>
                                        <p:tav tm="100000">
                                          <p:val>
                                            <p:strVal val="#ppt_x"/>
                                          </p:val>
                                        </p:tav>
                                      </p:tavLst>
                                    </p:anim>
                                    <p:anim calcmode="lin" valueType="num">
                                      <p:cBhvr>
                                        <p:cTn id="54" dur="1000" fill="hold"/>
                                        <p:tgtEl>
                                          <p:spTgt spid="2">
                                            <p:graphicEl>
                                              <a:dgm id="{3125CC8A-9C97-4CAC-AA64-7D284ED4C688}"/>
                                            </p:graphic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Google Shape;299;p21"/>
          <p:cNvSpPr txBox="1">
            <a:spLocks noGrp="1"/>
          </p:cNvSpPr>
          <p:nvPr>
            <p:ph type="title"/>
          </p:nvPr>
        </p:nvSpPr>
        <p:spPr>
          <a:xfrm>
            <a:off x="1188720" y="1221592"/>
            <a:ext cx="3284944" cy="3430742"/>
          </a:xfrm>
          <a:prstGeom prst="rect">
            <a:avLst/>
          </a:prstGeom>
        </p:spPr>
        <p:txBody>
          <a:bodyPr spcFirstLastPara="1" vert="horz" lIns="91440" tIns="45720" rIns="91440" bIns="45720" rtlCol="0" anchor="b" anchorCtr="0">
            <a:normAutofit/>
          </a:bodyPr>
          <a:lstStyle/>
          <a:p>
            <a:pPr marL="0" lvl="0" indent="0" algn="ctr">
              <a:spcAft>
                <a:spcPts val="0"/>
              </a:spcAft>
              <a:buClr>
                <a:srgbClr val="FFFFFF"/>
              </a:buClr>
              <a:buSzPts val="3600"/>
            </a:pPr>
            <a:r>
              <a:rPr lang="en-US" b="1" kern="1200" dirty="0">
                <a:solidFill>
                  <a:schemeClr val="tx1"/>
                </a:solidFill>
                <a:latin typeface="+mj-lt"/>
                <a:ea typeface="+mj-ea"/>
                <a:cs typeface="+mj-cs"/>
              </a:rPr>
              <a:t>Discussion:</a:t>
            </a:r>
            <a:br>
              <a:rPr lang="en-US" b="1" kern="1200" dirty="0">
                <a:solidFill>
                  <a:schemeClr val="tx1"/>
                </a:solidFill>
                <a:latin typeface="+mj-lt"/>
                <a:ea typeface="+mj-ea"/>
                <a:cs typeface="+mj-cs"/>
              </a:rPr>
            </a:br>
            <a:br>
              <a:rPr lang="en-US" kern="1200" dirty="0">
                <a:solidFill>
                  <a:schemeClr val="tx1"/>
                </a:solidFill>
                <a:latin typeface="+mj-lt"/>
                <a:ea typeface="+mj-ea"/>
                <a:cs typeface="+mj-cs"/>
              </a:rPr>
            </a:br>
            <a:r>
              <a:rPr lang="en-US" sz="4000" kern="1200" dirty="0">
                <a:solidFill>
                  <a:schemeClr val="tx1"/>
                </a:solidFill>
                <a:latin typeface="+mj-lt"/>
                <a:ea typeface="+mj-ea"/>
                <a:cs typeface="+mj-cs"/>
              </a:rPr>
              <a:t>Leadership Needs in the 21</a:t>
            </a:r>
            <a:r>
              <a:rPr lang="en-US" sz="4000" kern="1200" baseline="30000" dirty="0">
                <a:solidFill>
                  <a:schemeClr val="tx1"/>
                </a:solidFill>
                <a:latin typeface="+mj-lt"/>
                <a:ea typeface="+mj-ea"/>
                <a:cs typeface="+mj-cs"/>
              </a:rPr>
              <a:t>st</a:t>
            </a:r>
            <a:r>
              <a:rPr lang="en-US" sz="4000" baseline="30000" dirty="0"/>
              <a:t> </a:t>
            </a:r>
            <a:r>
              <a:rPr lang="en-US" sz="4000" kern="1200" dirty="0">
                <a:solidFill>
                  <a:schemeClr val="tx1"/>
                </a:solidFill>
                <a:latin typeface="+mj-lt"/>
                <a:ea typeface="+mj-ea"/>
                <a:cs typeface="+mj-cs"/>
              </a:rPr>
              <a:t>Century </a:t>
            </a:r>
            <a:endParaRPr lang="en-US" kern="1200" dirty="0">
              <a:solidFill>
                <a:schemeClr val="tx1"/>
              </a:solidFill>
              <a:latin typeface="+mj-lt"/>
              <a:ea typeface="+mj-ea"/>
              <a:cs typeface="+mj-cs"/>
            </a:endParaRPr>
          </a:p>
        </p:txBody>
      </p:sp>
      <p:sp>
        <p:nvSpPr>
          <p:cNvPr id="300" name="Google Shape;300;p21"/>
          <p:cNvSpPr txBox="1">
            <a:spLocks noGrp="1"/>
          </p:cNvSpPr>
          <p:nvPr>
            <p:ph idx="1"/>
          </p:nvPr>
        </p:nvSpPr>
        <p:spPr>
          <a:xfrm>
            <a:off x="5779046" y="4409575"/>
            <a:ext cx="6033339" cy="1805126"/>
          </a:xfrm>
          <a:prstGeom prst="rect">
            <a:avLst/>
          </a:prstGeom>
        </p:spPr>
        <p:txBody>
          <a:bodyPr spcFirstLastPara="1" vert="horz" lIns="91440" tIns="45720" rIns="91440" bIns="45720" rtlCol="0" anchor="t" anchorCtr="0">
            <a:normAutofit/>
          </a:bodyPr>
          <a:lstStyle/>
          <a:p>
            <a:pPr marL="0" lvl="0" indent="0" algn="ctr">
              <a:spcAft>
                <a:spcPts val="0"/>
              </a:spcAft>
              <a:buSzPts val="2000"/>
              <a:buNone/>
            </a:pPr>
            <a:r>
              <a:rPr lang="en-US" sz="3600" kern="1200" dirty="0">
                <a:solidFill>
                  <a:schemeClr val="tx1"/>
                </a:solidFill>
                <a:latin typeface="+mn-lt"/>
                <a:ea typeface="+mn-ea"/>
                <a:cs typeface="+mn-cs"/>
              </a:rPr>
              <a:t>How do different approaches and styles of leadership impact what is needed now? </a:t>
            </a:r>
          </a:p>
        </p:txBody>
      </p:sp>
      <p:grpSp>
        <p:nvGrpSpPr>
          <p:cNvPr id="122" name="Group 121">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23"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1" name="Google Shape;301;p21"/>
          <p:cNvPicPr preferRelativeResize="0"/>
          <p:nvPr/>
        </p:nvPicPr>
        <p:blipFill rotWithShape="1">
          <a:blip r:embed="rId3" cstate="screen">
            <a:extLst>
              <a:ext uri="{28A0092B-C50C-407E-A947-70E740481C1C}">
                <a14:useLocalDpi xmlns:a14="http://schemas.microsoft.com/office/drawing/2010/main" val="0"/>
              </a:ext>
            </a:extLst>
          </a:blip>
          <a:stretch/>
        </p:blipFill>
        <p:spPr>
          <a:xfrm>
            <a:off x="5619404" y="643299"/>
            <a:ext cx="6192981" cy="32667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1000"/>
                                        <p:tgtEl>
                                          <p:spTgt spid="300">
                                            <p:txEl>
                                              <p:pRg st="0" end="0"/>
                                            </p:txEl>
                                          </p:spTgt>
                                        </p:tgtEl>
                                      </p:cBhvr>
                                    </p:animEffect>
                                    <p:anim calcmode="lin" valueType="num">
                                      <p:cBhvr>
                                        <p:cTn id="8" dur="1000" fill="hold"/>
                                        <p:tgtEl>
                                          <p:spTgt spid="3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Shape 1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Google Shape;307;p22"/>
          <p:cNvSpPr txBox="1">
            <a:spLocks noGrp="1"/>
          </p:cNvSpPr>
          <p:nvPr>
            <p:ph type="title"/>
          </p:nvPr>
        </p:nvSpPr>
        <p:spPr>
          <a:xfrm>
            <a:off x="466722" y="586855"/>
            <a:ext cx="3201366" cy="4413408"/>
          </a:xfrm>
          <a:prstGeom prst="rect">
            <a:avLst/>
          </a:prstGeom>
        </p:spPr>
        <p:txBody>
          <a:bodyPr spcFirstLastPara="1" lIns="91425" tIns="45700" rIns="91425" bIns="45700" anchor="b" anchorCtr="0">
            <a:normAutofit/>
          </a:bodyPr>
          <a:lstStyle/>
          <a:p>
            <a:pPr marL="0" lvl="0" indent="0" algn="r" rtl="0">
              <a:spcBef>
                <a:spcPts val="0"/>
              </a:spcBef>
              <a:spcAft>
                <a:spcPts val="0"/>
              </a:spcAft>
              <a:buClr>
                <a:srgbClr val="FFFFFF"/>
              </a:buClr>
              <a:buSzPts val="3600"/>
              <a:buFont typeface="Arial"/>
              <a:buNone/>
            </a:pPr>
            <a:r>
              <a:rPr lang="en-US" sz="3700" b="1" dirty="0">
                <a:solidFill>
                  <a:srgbClr val="FFFFFF"/>
                </a:solidFill>
              </a:rPr>
              <a:t>Homework:</a:t>
            </a:r>
            <a:br>
              <a:rPr lang="en-US" sz="3700" b="1" dirty="0">
                <a:solidFill>
                  <a:srgbClr val="FFFFFF"/>
                </a:solidFill>
              </a:rPr>
            </a:br>
            <a:br>
              <a:rPr lang="en-US" sz="3700" b="1" dirty="0">
                <a:solidFill>
                  <a:srgbClr val="FFFFFF"/>
                </a:solidFill>
              </a:rPr>
            </a:br>
            <a:r>
              <a:rPr lang="en-US" sz="3700" b="1" dirty="0">
                <a:solidFill>
                  <a:srgbClr val="FFFFFF"/>
                </a:solidFill>
              </a:rPr>
              <a:t> </a:t>
            </a:r>
            <a:r>
              <a:rPr lang="en-US" sz="3700" dirty="0">
                <a:solidFill>
                  <a:srgbClr val="FFFFFF"/>
                </a:solidFill>
              </a:rPr>
              <a:t>Read and write a reflect essay on one of the following topics:</a:t>
            </a:r>
          </a:p>
        </p:txBody>
      </p:sp>
      <p:sp>
        <p:nvSpPr>
          <p:cNvPr id="308" name="Google Shape;308;p22"/>
          <p:cNvSpPr txBox="1">
            <a:spLocks noGrp="1"/>
          </p:cNvSpPr>
          <p:nvPr>
            <p:ph idx="1"/>
          </p:nvPr>
        </p:nvSpPr>
        <p:spPr>
          <a:xfrm>
            <a:off x="4696658" y="535977"/>
            <a:ext cx="6915019" cy="5786044"/>
          </a:xfrm>
          <a:prstGeom prst="rect">
            <a:avLst/>
          </a:prstGeom>
        </p:spPr>
        <p:txBody>
          <a:bodyPr spcFirstLastPara="1" lIns="91425" tIns="45700" rIns="91425" bIns="45700" anchor="ctr" anchorCtr="0">
            <a:normAutofit fontScale="92500" lnSpcReduction="10000"/>
          </a:bodyPr>
          <a:lstStyle/>
          <a:p>
            <a:pPr>
              <a:spcBef>
                <a:spcPts val="0"/>
              </a:spcBef>
              <a:buSzPct val="100000"/>
            </a:pPr>
            <a:r>
              <a:rPr lang="en-US" b="1" dirty="0"/>
              <a:t>The Trait Approach to Leadership:  </a:t>
            </a:r>
            <a:r>
              <a:rPr lang="en-US" dirty="0"/>
              <a:t>What are the trait perspectives on leadership? </a:t>
            </a:r>
          </a:p>
          <a:p>
            <a:pPr>
              <a:spcBef>
                <a:spcPts val="1200"/>
              </a:spcBef>
              <a:buSzPct val="100000"/>
            </a:pPr>
            <a:r>
              <a:rPr lang="en-US" b="1" dirty="0"/>
              <a:t>Behavioral Approaches to Leadership:  </a:t>
            </a:r>
            <a:r>
              <a:rPr lang="en-US" dirty="0"/>
              <a:t>What are the behavioral perspectives on leadership?</a:t>
            </a:r>
          </a:p>
          <a:p>
            <a:pPr>
              <a:spcBef>
                <a:spcPts val="1200"/>
              </a:spcBef>
              <a:buSzPct val="100000"/>
            </a:pPr>
            <a:r>
              <a:rPr lang="en-US" dirty="0"/>
              <a:t> </a:t>
            </a:r>
            <a:r>
              <a:rPr lang="en-US" b="1" dirty="0"/>
              <a:t>Situational (Contingency) Approaches to Leadership: </a:t>
            </a:r>
            <a:r>
              <a:rPr lang="en-US" dirty="0"/>
              <a:t>Situational (Contingency) Approaches to Leadership: What are the situational perspectives on leadership?</a:t>
            </a:r>
          </a:p>
          <a:p>
            <a:pPr>
              <a:spcBef>
                <a:spcPts val="1200"/>
              </a:spcBef>
              <a:buSzPct val="100000"/>
            </a:pPr>
            <a:r>
              <a:rPr lang="en-US" b="1" dirty="0"/>
              <a:t>Substitutes for and Neutralizers of Leadership: </a:t>
            </a:r>
            <a:r>
              <a:rPr lang="en-US" dirty="0"/>
              <a:t>What does the concept of “substitute for leadership” mean?</a:t>
            </a:r>
          </a:p>
          <a:p>
            <a:pPr>
              <a:spcBef>
                <a:spcPts val="1200"/>
              </a:spcBef>
              <a:buSzPct val="100000"/>
            </a:pPr>
            <a:r>
              <a:rPr lang="en-US" b="1" dirty="0"/>
              <a:t>Transformational, Visionary, and Charismatic Leadership: </a:t>
            </a:r>
            <a:r>
              <a:rPr lang="en-US" dirty="0"/>
              <a:t>What are the characteristics of transactional, transformational, and charismatic leadership?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600"/>
              </a:spcAft>
              <a:buClr>
                <a:srgbClr val="FFFFFF"/>
              </a:buClr>
              <a:buSzPts val="5900"/>
              <a:buFontTx/>
              <a:buNone/>
              <a:tabLst/>
              <a:defRPr/>
            </a:pPr>
            <a:r>
              <a:rPr kumimoji="0" lang="en-US"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3600" dirty="0"/>
              <a:t>2. Leadership</a:t>
            </a:r>
          </a:p>
          <a:p>
            <a:r>
              <a:rPr lang="en-US" sz="3600" dirty="0"/>
              <a:t>3. Working in Diverse Teams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
                <a:srgbClr val="FFFFFF"/>
              </a:buClr>
              <a:buSzPts val="5900"/>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90000"/>
              </a:lnSpc>
              <a:spcBef>
                <a:spcPts val="0"/>
              </a:spcBef>
              <a:spcAft>
                <a:spcPts val="0"/>
              </a:spcAft>
              <a:buClrTx/>
              <a:buSzPct val="100000"/>
              <a:buFont typeface="Arial" panose="020B0604020202020204" pitchFamily="34" charset="0"/>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3. Working in Diverse Teams</a:t>
            </a:r>
          </a:p>
        </p:txBody>
      </p:sp>
    </p:spTree>
    <p:extLst>
      <p:ext uri="{BB962C8B-B14F-4D97-AF65-F5344CB8AC3E}">
        <p14:creationId xmlns:p14="http://schemas.microsoft.com/office/powerpoint/2010/main" val="70279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56;p3">
            <a:extLst>
              <a:ext uri="{FF2B5EF4-FFF2-40B4-BE49-F238E27FC236}">
                <a16:creationId xmlns:a16="http://schemas.microsoft.com/office/drawing/2014/main" id="{F3F1117D-A973-B942-A1B1-AEA5EE268BCA}"/>
              </a:ext>
            </a:extLst>
          </p:cNvPr>
          <p:cNvSpPr txBox="1">
            <a:spLocks/>
          </p:cNvSpPr>
          <p:nvPr/>
        </p:nvSpPr>
        <p:spPr>
          <a:xfrm>
            <a:off x="8412264" y="965199"/>
            <a:ext cx="3020992" cy="4927601"/>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kern="1200" dirty="0">
                <a:solidFill>
                  <a:schemeClr val="bg1"/>
                </a:solidFill>
                <a:latin typeface="+mj-lt"/>
                <a:ea typeface="+mj-ea"/>
                <a:cs typeface="+mj-cs"/>
              </a:rPr>
              <a:t>Learning Objective</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57;p3">
            <a:extLst>
              <a:ext uri="{FF2B5EF4-FFF2-40B4-BE49-F238E27FC236}">
                <a16:creationId xmlns:a16="http://schemas.microsoft.com/office/drawing/2014/main" id="{C5B0E258-FF76-8BC1-5744-D815DB25FAFA}"/>
              </a:ext>
            </a:extLst>
          </p:cNvPr>
          <p:cNvSpPr txBox="1">
            <a:spLocks/>
          </p:cNvSpPr>
          <p:nvPr/>
        </p:nvSpPr>
        <p:spPr>
          <a:xfrm>
            <a:off x="1514248" y="1238595"/>
            <a:ext cx="6186732" cy="3318936"/>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66700" algn="r">
              <a:spcBef>
                <a:spcPts val="0"/>
              </a:spcBef>
              <a:buClr>
                <a:schemeClr val="accent2"/>
              </a:buClr>
              <a:buSzPts val="2460"/>
            </a:pPr>
            <a:r>
              <a:rPr lang="en-US" sz="2500" dirty="0">
                <a:solidFill>
                  <a:schemeClr val="bg1"/>
                </a:solidFill>
              </a:rPr>
              <a:t>Describe how diversity can enhance decision-making and problem-solving </a:t>
            </a:r>
          </a:p>
          <a:p>
            <a:pPr marL="285750" indent="-266700" algn="r">
              <a:spcBef>
                <a:spcPts val="1080"/>
              </a:spcBef>
              <a:buClr>
                <a:schemeClr val="accent2"/>
              </a:buClr>
              <a:buSzPts val="2460"/>
            </a:pPr>
            <a:r>
              <a:rPr lang="en-US" sz="2500" dirty="0">
                <a:solidFill>
                  <a:schemeClr val="bg1"/>
                </a:solidFill>
              </a:rPr>
              <a:t>Identify challenges and best practices for working with multicultural teams</a:t>
            </a:r>
          </a:p>
          <a:p>
            <a:pPr marL="285750" indent="-266700" algn="r">
              <a:spcBef>
                <a:spcPts val="1080"/>
              </a:spcBef>
              <a:buClr>
                <a:schemeClr val="accent2"/>
              </a:buClr>
              <a:buSzPts val="2460"/>
            </a:pPr>
            <a:r>
              <a:rPr lang="en-US" sz="2500" dirty="0">
                <a:solidFill>
                  <a:schemeClr val="bg1"/>
                </a:solidFill>
              </a:rPr>
              <a:t>Define conflict </a:t>
            </a:r>
          </a:p>
          <a:p>
            <a:pPr marL="285750" indent="-266700" algn="r">
              <a:spcBef>
                <a:spcPts val="1080"/>
              </a:spcBef>
              <a:buClr>
                <a:schemeClr val="accent2"/>
              </a:buClr>
              <a:buSzPts val="2460"/>
            </a:pPr>
            <a:r>
              <a:rPr lang="en-US" sz="2500" dirty="0">
                <a:solidFill>
                  <a:schemeClr val="bg1"/>
                </a:solidFill>
              </a:rPr>
              <a:t>Differentiate between functional and dysfunctional conflict </a:t>
            </a:r>
          </a:p>
          <a:p>
            <a:pPr marL="285750" indent="-266700" algn="r">
              <a:spcBef>
                <a:spcPts val="1080"/>
              </a:spcBef>
              <a:buClr>
                <a:schemeClr val="accent2"/>
              </a:buClr>
              <a:buSzPts val="2460"/>
            </a:pPr>
            <a:r>
              <a:rPr lang="en-US" sz="2500" dirty="0">
                <a:solidFill>
                  <a:schemeClr val="bg1"/>
                </a:solidFill>
              </a:rPr>
              <a:t>Recognize various types of conflict in groups </a:t>
            </a:r>
          </a:p>
          <a:p>
            <a:pPr marL="285750" indent="-266700" algn="r">
              <a:spcBef>
                <a:spcPts val="1080"/>
              </a:spcBef>
              <a:buClr>
                <a:schemeClr val="accent2"/>
              </a:buClr>
              <a:buSzPts val="2460"/>
            </a:pPr>
            <a:r>
              <a:rPr lang="en-US" sz="2500" dirty="0">
                <a:solidFill>
                  <a:schemeClr val="bg1"/>
                </a:solidFill>
              </a:rPr>
              <a:t>Describe the conflict process </a:t>
            </a:r>
          </a:p>
          <a:p>
            <a:pPr marL="285750" indent="-266700" algn="r">
              <a:spcBef>
                <a:spcPts val="1080"/>
              </a:spcBef>
              <a:buClr>
                <a:schemeClr val="accent2"/>
              </a:buClr>
              <a:buSzPts val="2460"/>
            </a:pPr>
            <a:r>
              <a:rPr lang="en-US" sz="2500" dirty="0">
                <a:solidFill>
                  <a:schemeClr val="bg1"/>
                </a:solidFill>
              </a:rPr>
              <a:t>Identify and apply strategies for preventing or reducing conflict in groups</a:t>
            </a:r>
          </a:p>
        </p:txBody>
      </p:sp>
    </p:spTree>
    <p:extLst>
      <p:ext uri="{BB962C8B-B14F-4D97-AF65-F5344CB8AC3E}">
        <p14:creationId xmlns:p14="http://schemas.microsoft.com/office/powerpoint/2010/main" val="174781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howing a person something on the computer&#10;&#10;Description automatically generated with low confidence">
            <a:extLst>
              <a:ext uri="{FF2B5EF4-FFF2-40B4-BE49-F238E27FC236}">
                <a16:creationId xmlns:a16="http://schemas.microsoft.com/office/drawing/2014/main" id="{ABC4AA0C-0BAF-59E7-0996-321BFA08C57E}"/>
              </a:ext>
            </a:extLst>
          </p:cNvPr>
          <p:cNvPicPr>
            <a:picLocks noChangeAspect="1"/>
          </p:cNvPicPr>
          <p:nvPr/>
        </p:nvPicPr>
        <p:blipFill rotWithShape="1">
          <a:blip r:embed="rId3">
            <a:extLst>
              <a:ext uri="{28A0092B-C50C-407E-A947-70E740481C1C}">
                <a14:useLocalDpi xmlns:a14="http://schemas.microsoft.com/office/drawing/2010/main" val="0"/>
              </a:ext>
            </a:extLst>
          </a:blip>
          <a:srcRect t="-1" b="-1"/>
          <a:stretch/>
        </p:blipFill>
        <p:spPr>
          <a:xfrm>
            <a:off x="0" y="10"/>
            <a:ext cx="8180578"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B99FE663-FB7B-EC51-CB48-21EDB82384C8}"/>
              </a:ext>
            </a:extLst>
          </p:cNvPr>
          <p:cNvSpPr txBox="1"/>
          <p:nvPr/>
        </p:nvSpPr>
        <p:spPr>
          <a:xfrm>
            <a:off x="6900001" y="2771529"/>
            <a:ext cx="4686257" cy="3477875"/>
          </a:xfrm>
          <a:prstGeom prst="rect">
            <a:avLst/>
          </a:prstGeom>
          <a:noFill/>
        </p:spPr>
        <p:txBody>
          <a:bodyPr wrap="square">
            <a:spAutoFit/>
          </a:bodyPr>
          <a:lstStyle/>
          <a:p>
            <a:pPr algn="r"/>
            <a:r>
              <a:rPr lang="en-US" sz="2200" b="1" u="none" strike="noStrike" baseline="0" dirty="0">
                <a:solidFill>
                  <a:srgbClr val="0070C0"/>
                </a:solidFill>
                <a:latin typeface="Times New Roman" panose="02020603050405020304" pitchFamily="18" charset="0"/>
                <a:cs typeface="Times New Roman" panose="02020603050405020304" pitchFamily="18" charset="0"/>
              </a:rPr>
              <a:t>Teams made up of diverse members tend to perform better than teams of similar backgrounds.</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Here, the Women of Color in Technology work on a project. The tech industry has been criticized for the lack of diversity among its ranks, and groups like the Women of Color in Technology are looking to change that.</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(Credit: </a:t>
            </a:r>
            <a:r>
              <a:rPr lang="en-US" sz="2200" b="0" i="1" u="none" strike="noStrike" baseline="0" dirty="0" err="1">
                <a:solidFill>
                  <a:srgbClr val="0000FF"/>
                </a:solidFill>
                <a:latin typeface="Times New Roman" panose="02020603050405020304" pitchFamily="18" charset="0"/>
                <a:cs typeface="Times New Roman" panose="02020603050405020304" pitchFamily="18" charset="0"/>
              </a:rPr>
              <a:t>WOCin</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 Tech Chat</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CC BY 2.0</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1CFAA54C-C508-EE15-5061-6D74A5F8D77D}"/>
              </a:ext>
            </a:extLst>
          </p:cNvPr>
          <p:cNvSpPr txBox="1"/>
          <p:nvPr/>
        </p:nvSpPr>
        <p:spPr>
          <a:xfrm>
            <a:off x="6632294" y="732699"/>
            <a:ext cx="4953964" cy="1754326"/>
          </a:xfrm>
          <a:prstGeom prst="rect">
            <a:avLst/>
          </a:prstGeom>
          <a:noFill/>
        </p:spPr>
        <p:txBody>
          <a:bodyPr wrap="square">
            <a:spAutoFit/>
          </a:bodyPr>
          <a:lstStyle/>
          <a:p>
            <a:pPr algn="r">
              <a:spcAft>
                <a:spcPts val="600"/>
              </a:spcAft>
              <a:buClr>
                <a:srgbClr val="262626"/>
              </a:buClr>
              <a:buSzPct val="100000"/>
            </a:pPr>
            <a:r>
              <a:rPr lang="en-US" sz="3600" dirty="0">
                <a:latin typeface="+mn-lt"/>
                <a:ea typeface="+mn-ea"/>
                <a:cs typeface="+mn-cs"/>
              </a:rPr>
              <a:t>Does Team Diversity Enhance Decision Making and Problem Solving? </a:t>
            </a:r>
          </a:p>
        </p:txBody>
      </p:sp>
    </p:spTree>
    <p:extLst>
      <p:ext uri="{BB962C8B-B14F-4D97-AF65-F5344CB8AC3E}">
        <p14:creationId xmlns:p14="http://schemas.microsoft.com/office/powerpoint/2010/main" val="183391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9C9C4F-50F6-E3AE-4561-CCF9822FF9D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Google Shape;168;p5">
            <a:extLst>
              <a:ext uri="{FF2B5EF4-FFF2-40B4-BE49-F238E27FC236}">
                <a16:creationId xmlns:a16="http://schemas.microsoft.com/office/drawing/2014/main" id="{4EEA2FA5-6282-DCBC-65E0-C9094CDCE625}"/>
              </a:ext>
            </a:extLst>
          </p:cNvPr>
          <p:cNvSpPr txBox="1">
            <a:spLocks/>
          </p:cNvSpPr>
          <p:nvPr/>
        </p:nvSpPr>
        <p:spPr>
          <a:xfrm>
            <a:off x="1738587" y="5575150"/>
            <a:ext cx="8714825" cy="1303867"/>
          </a:xfrm>
          <a:prstGeom prst="rect">
            <a:avLst/>
          </a:prstGeom>
          <a:noFill/>
          <a:ln>
            <a:noFill/>
          </a:ln>
        </p:spPr>
        <p:txBody>
          <a:bodyPr spcFirstLastPara="1" wrap="square" lIns="91425" tIns="45700" rIns="91425" bIns="4570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ct val="100000"/>
              <a:buFont typeface="Arial"/>
              <a:buNone/>
            </a:pPr>
            <a:r>
              <a:rPr lang="en-US" sz="3200" dirty="0">
                <a:solidFill>
                  <a:schemeClr val="bg1"/>
                </a:solidFill>
              </a:rPr>
              <a:t>Challenges and Best Practices for Working with Multicultural Team</a:t>
            </a:r>
          </a:p>
        </p:txBody>
      </p:sp>
      <p:grpSp>
        <p:nvGrpSpPr>
          <p:cNvPr id="10" name="Group 9">
            <a:extLst>
              <a:ext uri="{FF2B5EF4-FFF2-40B4-BE49-F238E27FC236}">
                <a16:creationId xmlns:a16="http://schemas.microsoft.com/office/drawing/2014/main" id="{384D53ED-BFBF-2FEA-D069-8BC26B8EC99A}"/>
              </a:ext>
            </a:extLst>
          </p:cNvPr>
          <p:cNvGrpSpPr/>
          <p:nvPr/>
        </p:nvGrpSpPr>
        <p:grpSpPr>
          <a:xfrm>
            <a:off x="2838551" y="60807"/>
            <a:ext cx="7253921" cy="4972704"/>
            <a:chOff x="4171061" y="106447"/>
            <a:chExt cx="6917202" cy="4741876"/>
          </a:xfrm>
        </p:grpSpPr>
        <p:pic>
          <p:nvPicPr>
            <p:cNvPr id="2" name="Picture 1" descr="Diagram&#10;&#10;Description automatically generated">
              <a:extLst>
                <a:ext uri="{FF2B5EF4-FFF2-40B4-BE49-F238E27FC236}">
                  <a16:creationId xmlns:a16="http://schemas.microsoft.com/office/drawing/2014/main" id="{3371ADA9-0914-4B99-9BB6-C93D5C37567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71061" y="394597"/>
              <a:ext cx="6917202" cy="4453726"/>
            </a:xfrm>
            <a:prstGeom prst="rect">
              <a:avLst/>
            </a:prstGeom>
          </p:spPr>
        </p:pic>
        <p:sp>
          <p:nvSpPr>
            <p:cNvPr id="9" name="Google Shape;171;p5">
              <a:extLst>
                <a:ext uri="{FF2B5EF4-FFF2-40B4-BE49-F238E27FC236}">
                  <a16:creationId xmlns:a16="http://schemas.microsoft.com/office/drawing/2014/main" id="{43834750-AD45-DFD0-7F50-886285216DD1}"/>
                </a:ext>
              </a:extLst>
            </p:cNvPr>
            <p:cNvSpPr txBox="1">
              <a:spLocks/>
            </p:cNvSpPr>
            <p:nvPr/>
          </p:nvSpPr>
          <p:spPr>
            <a:xfrm>
              <a:off x="4412579" y="106447"/>
              <a:ext cx="5462689" cy="576300"/>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sz="1800" dirty="0">
                  <a:solidFill>
                    <a:schemeClr val="bg1"/>
                  </a:solidFill>
                </a:rPr>
                <a:t>HIGH CONTEXT VS. LOW CONTEXT CONTINUUM</a:t>
              </a:r>
            </a:p>
          </p:txBody>
        </p:sp>
      </p:grpSp>
      <p:sp>
        <p:nvSpPr>
          <p:cNvPr id="4" name="Google Shape;169;p5">
            <a:extLst>
              <a:ext uri="{FF2B5EF4-FFF2-40B4-BE49-F238E27FC236}">
                <a16:creationId xmlns:a16="http://schemas.microsoft.com/office/drawing/2014/main" id="{4C1679D3-C568-9A1F-6402-8FD47C872E81}"/>
              </a:ext>
            </a:extLst>
          </p:cNvPr>
          <p:cNvSpPr txBox="1">
            <a:spLocks/>
          </p:cNvSpPr>
          <p:nvPr/>
        </p:nvSpPr>
        <p:spPr>
          <a:xfrm>
            <a:off x="8656160" y="3901900"/>
            <a:ext cx="2872625" cy="805500"/>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i="1" dirty="0">
                <a:solidFill>
                  <a:schemeClr val="accent2">
                    <a:lumMod val="60000"/>
                    <a:lumOff val="40000"/>
                  </a:schemeClr>
                </a:solidFill>
              </a:rPr>
              <a:t>High-context communication </a:t>
            </a:r>
          </a:p>
        </p:txBody>
      </p:sp>
      <p:sp>
        <p:nvSpPr>
          <p:cNvPr id="5" name="Google Shape;170;p5">
            <a:extLst>
              <a:ext uri="{FF2B5EF4-FFF2-40B4-BE49-F238E27FC236}">
                <a16:creationId xmlns:a16="http://schemas.microsoft.com/office/drawing/2014/main" id="{109C4F28-4C8D-A2D4-425F-E6D38A8FC154}"/>
              </a:ext>
            </a:extLst>
          </p:cNvPr>
          <p:cNvSpPr txBox="1">
            <a:spLocks/>
          </p:cNvSpPr>
          <p:nvPr/>
        </p:nvSpPr>
        <p:spPr>
          <a:xfrm>
            <a:off x="8656160" y="4551208"/>
            <a:ext cx="3264644" cy="1257685"/>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80"/>
              </a:spcBef>
              <a:buSzPts val="2760"/>
            </a:pPr>
            <a:r>
              <a:rPr lang="en-US" sz="2400" dirty="0">
                <a:solidFill>
                  <a:schemeClr val="accent2">
                    <a:lumMod val="60000"/>
                    <a:lumOff val="40000"/>
                  </a:schemeClr>
                </a:solidFill>
              </a:rPr>
              <a:t>More indirect and ask questions rather than pointing our problems.</a:t>
            </a:r>
          </a:p>
        </p:txBody>
      </p:sp>
      <p:sp>
        <p:nvSpPr>
          <p:cNvPr id="6" name="Google Shape;171;p5">
            <a:extLst>
              <a:ext uri="{FF2B5EF4-FFF2-40B4-BE49-F238E27FC236}">
                <a16:creationId xmlns:a16="http://schemas.microsoft.com/office/drawing/2014/main" id="{88EC38D9-9311-7F3D-FF58-0381ED06E344}"/>
              </a:ext>
            </a:extLst>
          </p:cNvPr>
          <p:cNvSpPr txBox="1">
            <a:spLocks/>
          </p:cNvSpPr>
          <p:nvPr/>
        </p:nvSpPr>
        <p:spPr>
          <a:xfrm>
            <a:off x="648764" y="3746672"/>
            <a:ext cx="3381416" cy="1007677"/>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3220"/>
              <a:buFont typeface="Arial" panose="020B0604020202020204" pitchFamily="34" charset="0"/>
              <a:buNone/>
            </a:pPr>
            <a:r>
              <a:rPr lang="en-US" i="1" dirty="0">
                <a:solidFill>
                  <a:schemeClr val="accent4">
                    <a:lumMod val="40000"/>
                    <a:lumOff val="60000"/>
                  </a:schemeClr>
                </a:solidFill>
              </a:rPr>
              <a:t>Low-context communication</a:t>
            </a:r>
          </a:p>
        </p:txBody>
      </p:sp>
      <p:sp>
        <p:nvSpPr>
          <p:cNvPr id="7" name="Google Shape;172;p5">
            <a:extLst>
              <a:ext uri="{FF2B5EF4-FFF2-40B4-BE49-F238E27FC236}">
                <a16:creationId xmlns:a16="http://schemas.microsoft.com/office/drawing/2014/main" id="{601161FF-E142-DF5C-4051-7BF995697D60}"/>
              </a:ext>
            </a:extLst>
          </p:cNvPr>
          <p:cNvSpPr txBox="1">
            <a:spLocks/>
          </p:cNvSpPr>
          <p:nvPr/>
        </p:nvSpPr>
        <p:spPr>
          <a:xfrm>
            <a:off x="862336" y="4568630"/>
            <a:ext cx="3176939" cy="100767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1080"/>
              </a:spcBef>
              <a:buSzPts val="2760"/>
            </a:pPr>
            <a:r>
              <a:rPr lang="en-US" sz="2400" dirty="0">
                <a:solidFill>
                  <a:schemeClr val="accent4">
                    <a:lumMod val="40000"/>
                    <a:lumOff val="60000"/>
                  </a:schemeClr>
                </a:solidFill>
              </a:rPr>
              <a:t>More direct and explicit</a:t>
            </a:r>
          </a:p>
        </p:txBody>
      </p:sp>
    </p:spTree>
    <p:extLst>
      <p:ext uri="{BB962C8B-B14F-4D97-AF65-F5344CB8AC3E}">
        <p14:creationId xmlns:p14="http://schemas.microsoft.com/office/powerpoint/2010/main" val="25754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079292"/>
            <a:ext cx="5120113" cy="1131472"/>
          </a:xfrm>
          <a:prstGeom prst="rect">
            <a:avLst/>
          </a:prstGeom>
        </p:spPr>
        <p:txBody>
          <a:bodyPr vert="horz" lIns="91440" tIns="45720" rIns="91440" bIns="45720" rtlCol="0">
            <a:normAutofit/>
          </a:bodyPr>
          <a:lstStyle/>
          <a:p>
            <a:pPr>
              <a:lnSpc>
                <a:spcPct val="90000"/>
              </a:lnSpc>
              <a:spcAft>
                <a:spcPts val="600"/>
              </a:spcAft>
            </a:pPr>
            <a:r>
              <a:rPr lang="en-US" sz="3600" dirty="0"/>
              <a:t>Developing Cultural Intelligence </a:t>
            </a:r>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440680" cy="1815882"/>
          </a:xfrm>
          <a:prstGeom prst="rect">
            <a:avLst/>
          </a:prstGeom>
          <a:noFill/>
        </p:spPr>
        <p:txBody>
          <a:bodyPr wrap="square">
            <a:spAutoFit/>
          </a:bodyPr>
          <a:lstStyle/>
          <a:p>
            <a:r>
              <a:rPr lang="en-US" sz="2800" b="1" i="0" u="none" strike="noStrike" baseline="0" dirty="0">
                <a:solidFill>
                  <a:srgbClr val="000000"/>
                </a:solidFill>
              </a:rPr>
              <a:t>Cultural intelligence </a:t>
            </a:r>
            <a:r>
              <a:rPr lang="en-US" sz="2800" b="0" i="0" u="none" strike="noStrike" baseline="0" dirty="0">
                <a:solidFill>
                  <a:srgbClr val="000000"/>
                </a:solidFill>
              </a:rPr>
              <a:t>is a competency and a skill that enables individuals to function effectively in cross-cultural environments.</a:t>
            </a:r>
            <a:endParaRPr lang="en-US" sz="28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372243"/>
            <a:ext cx="6625156" cy="1815882"/>
          </a:xfrm>
          <a:prstGeom prst="rect">
            <a:avLst/>
          </a:prstGeom>
          <a:noFill/>
        </p:spPr>
        <p:txBody>
          <a:bodyPr wrap="square">
            <a:spAutoFit/>
          </a:bodyPr>
          <a:lstStyle/>
          <a:p>
            <a:r>
              <a:rPr lang="en-US" sz="2800" b="1" i="0" u="none" strike="noStrike" baseline="0" dirty="0">
                <a:solidFill>
                  <a:srgbClr val="000000"/>
                </a:solidFill>
              </a:rPr>
              <a:t>Cultural intelligence</a:t>
            </a:r>
            <a:r>
              <a:rPr lang="en-US" sz="2800" b="0" i="0" u="none" strike="noStrike" baseline="0" dirty="0">
                <a:solidFill>
                  <a:srgbClr val="000000"/>
                </a:solidFill>
              </a:rPr>
              <a:t> develops as people become more aware of the influence of culture and more capable of adapting their behavior to the norms of other cultures. </a:t>
            </a:r>
            <a:endParaRPr lang="en-US" sz="2800" dirty="0"/>
          </a:p>
        </p:txBody>
      </p:sp>
    </p:spTree>
    <p:extLst>
      <p:ext uri="{BB962C8B-B14F-4D97-AF65-F5344CB8AC3E}">
        <p14:creationId xmlns:p14="http://schemas.microsoft.com/office/powerpoint/2010/main" val="9337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283229"/>
            <a:ext cx="5120113" cy="1131472"/>
          </a:xfrm>
          <a:prstGeom prst="rect">
            <a:avLst/>
          </a:prstGeom>
        </p:spPr>
        <p:txBody>
          <a:bodyPr vert="horz" lIns="91440" tIns="45720" rIns="91440" bIns="45720" rtlCol="0">
            <a:normAutofit fontScale="92500"/>
          </a:bodyPr>
          <a:lstStyle/>
          <a:p>
            <a:pPr>
              <a:lnSpc>
                <a:spcPct val="90000"/>
              </a:lnSpc>
              <a:spcAft>
                <a:spcPts val="600"/>
              </a:spcAft>
            </a:pPr>
            <a:r>
              <a:rPr lang="en-US" sz="3200" dirty="0">
                <a:solidFill>
                  <a:srgbClr val="000000"/>
                </a:solidFill>
              </a:rPr>
              <a:t>B</a:t>
            </a:r>
            <a:r>
              <a:rPr lang="en-US" sz="3200" b="0" i="0" u="none" strike="noStrike" baseline="0" dirty="0">
                <a:solidFill>
                  <a:srgbClr val="000000"/>
                </a:solidFill>
              </a:rPr>
              <a:t>est practices recommended for honing cross-cultural skills. </a:t>
            </a:r>
            <a:endParaRPr lang="en-US" sz="5400" dirty="0"/>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288409" cy="2246769"/>
          </a:xfrm>
          <a:prstGeom prst="rect">
            <a:avLst/>
          </a:prstGeom>
          <a:noFill/>
        </p:spPr>
        <p:txBody>
          <a:bodyPr wrap="square">
            <a:spAutoFit/>
          </a:bodyPr>
          <a:lstStyle/>
          <a:p>
            <a:r>
              <a:rPr lang="en-US" sz="2800" b="1" dirty="0"/>
              <a:t>“broaden your mind” - </a:t>
            </a:r>
            <a:r>
              <a:rPr lang="en-US" sz="2800" dirty="0"/>
              <a:t>expand your own cultural channels (travel, movies, books) and surround yourself with people from other cultures.</a:t>
            </a:r>
            <a:endParaRPr lang="en-US" sz="40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869742"/>
            <a:ext cx="6385560" cy="954107"/>
          </a:xfrm>
          <a:prstGeom prst="rect">
            <a:avLst/>
          </a:prstGeom>
          <a:noFill/>
        </p:spPr>
        <p:txBody>
          <a:bodyPr wrap="square">
            <a:spAutoFit/>
          </a:bodyPr>
          <a:lstStyle/>
          <a:p>
            <a:r>
              <a:rPr lang="en-US" sz="2800" b="1" dirty="0"/>
              <a:t>“develop your cross-cultural skills through practice”</a:t>
            </a:r>
            <a:r>
              <a:rPr lang="en-US" sz="2800" dirty="0"/>
              <a:t> and experiential learning.</a:t>
            </a:r>
            <a:endParaRPr lang="en-US" sz="4000" dirty="0"/>
          </a:p>
        </p:txBody>
      </p:sp>
    </p:spTree>
    <p:extLst>
      <p:ext uri="{BB962C8B-B14F-4D97-AF65-F5344CB8AC3E}">
        <p14:creationId xmlns:p14="http://schemas.microsoft.com/office/powerpoint/2010/main" val="39711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C32BE-2BF5-414D-B232-7EED307CA669}"/>
              </a:ext>
            </a:extLst>
          </p:cNvPr>
          <p:cNvSpPr txBox="1"/>
          <p:nvPr/>
        </p:nvSpPr>
        <p:spPr>
          <a:xfrm>
            <a:off x="862884" y="409675"/>
            <a:ext cx="10485836" cy="1569660"/>
          </a:xfrm>
          <a:prstGeom prst="rect">
            <a:avLst/>
          </a:prstGeom>
          <a:noFill/>
        </p:spPr>
        <p:txBody>
          <a:bodyPr wrap="square">
            <a:spAutoFit/>
          </a:bodyPr>
          <a:lstStyle/>
          <a:p>
            <a:r>
              <a:rPr lang="en-US" sz="3200" b="0" i="0" u="none" strike="noStrike" baseline="0" dirty="0">
                <a:solidFill>
                  <a:srgbClr val="000000"/>
                </a:solidFill>
              </a:rPr>
              <a:t>Three sources of cultural intelligence for becoming more adept in cross-cultural skills and understanding: </a:t>
            </a:r>
            <a:r>
              <a:rPr lang="en-US" sz="3200" b="1" i="0" u="none" strike="noStrike" baseline="0" dirty="0">
                <a:solidFill>
                  <a:schemeClr val="accent5">
                    <a:lumMod val="75000"/>
                  </a:schemeClr>
                </a:solidFill>
              </a:rPr>
              <a:t>head,</a:t>
            </a:r>
            <a:r>
              <a:rPr lang="en-US" sz="3200" b="1" i="0" u="none" strike="noStrike" baseline="0" dirty="0">
                <a:solidFill>
                  <a:srgbClr val="000000"/>
                </a:solidFill>
              </a:rPr>
              <a:t> </a:t>
            </a:r>
            <a:r>
              <a:rPr lang="en-US" sz="3200" b="1" i="0" u="none" strike="noStrike" baseline="0" dirty="0">
                <a:solidFill>
                  <a:schemeClr val="accent6">
                    <a:lumMod val="75000"/>
                  </a:schemeClr>
                </a:solidFill>
              </a:rPr>
              <a:t>body,</a:t>
            </a:r>
            <a:r>
              <a:rPr lang="en-US" sz="3200" b="1" i="0" u="none" strike="noStrike" baseline="0" dirty="0">
                <a:solidFill>
                  <a:srgbClr val="000000"/>
                </a:solidFill>
              </a:rPr>
              <a:t> </a:t>
            </a:r>
            <a:r>
              <a:rPr lang="en-US" sz="3200" i="0" u="none" strike="noStrike" baseline="0" dirty="0">
                <a:solidFill>
                  <a:srgbClr val="000000"/>
                </a:solidFill>
              </a:rPr>
              <a:t>and</a:t>
            </a:r>
            <a:r>
              <a:rPr lang="en-US" sz="3200" b="1" i="0" u="none" strike="noStrike" baseline="0" dirty="0">
                <a:solidFill>
                  <a:srgbClr val="000000"/>
                </a:solidFill>
              </a:rPr>
              <a:t> </a:t>
            </a:r>
            <a:r>
              <a:rPr lang="en-US" sz="3200" b="1" i="0" u="none" strike="noStrike" baseline="0" dirty="0">
                <a:solidFill>
                  <a:srgbClr val="FF0000"/>
                </a:solidFill>
              </a:rPr>
              <a:t>heart</a:t>
            </a:r>
            <a:r>
              <a:rPr lang="en-US" sz="3200" b="0" i="0" u="none" strike="noStrike" baseline="0" dirty="0">
                <a:solidFill>
                  <a:srgbClr val="000000"/>
                </a:solidFill>
              </a:rPr>
              <a:t> (</a:t>
            </a:r>
            <a:r>
              <a:rPr lang="en-US" sz="3200" b="0" i="0" u="none" strike="noStrike" baseline="0" dirty="0" err="1">
                <a:solidFill>
                  <a:srgbClr val="000000"/>
                </a:solidFill>
              </a:rPr>
              <a:t>Mosakowski</a:t>
            </a:r>
            <a:r>
              <a:rPr lang="en-US" sz="3200" b="0" i="0" u="none" strike="noStrike" baseline="0" dirty="0">
                <a:solidFill>
                  <a:srgbClr val="000000"/>
                </a:solidFill>
              </a:rPr>
              <a:t>, 2004):</a:t>
            </a:r>
            <a:endParaRPr lang="en-US" sz="3200" dirty="0"/>
          </a:p>
        </p:txBody>
      </p:sp>
      <p:grpSp>
        <p:nvGrpSpPr>
          <p:cNvPr id="13" name="Group 12">
            <a:extLst>
              <a:ext uri="{FF2B5EF4-FFF2-40B4-BE49-F238E27FC236}">
                <a16:creationId xmlns:a16="http://schemas.microsoft.com/office/drawing/2014/main" id="{1CA7B880-3E6A-1641-A938-633193F4271E}"/>
              </a:ext>
            </a:extLst>
          </p:cNvPr>
          <p:cNvGrpSpPr/>
          <p:nvPr/>
        </p:nvGrpSpPr>
        <p:grpSpPr>
          <a:xfrm>
            <a:off x="631467" y="2168852"/>
            <a:ext cx="3390792" cy="3542546"/>
            <a:chOff x="631467" y="2168852"/>
            <a:chExt cx="3390792" cy="3542546"/>
          </a:xfrm>
        </p:grpSpPr>
        <p:pic>
          <p:nvPicPr>
            <p:cNvPr id="2050" name="Picture 2" descr="Head, Heart, Body, System – the secret to successful corporate  training&lt;br/&gt; — Actualize">
              <a:extLst>
                <a:ext uri="{FF2B5EF4-FFF2-40B4-BE49-F238E27FC236}">
                  <a16:creationId xmlns:a16="http://schemas.microsoft.com/office/drawing/2014/main" id="{28CC8DCB-116F-8EEF-530D-451248D04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62884" y="2168852"/>
              <a:ext cx="1148242" cy="128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517D6B-8613-76B0-BD40-ED81793960D9}"/>
                </a:ext>
              </a:extLst>
            </p:cNvPr>
            <p:cNvSpPr txBox="1"/>
            <p:nvPr/>
          </p:nvSpPr>
          <p:spPr>
            <a:xfrm>
              <a:off x="631467" y="3618517"/>
              <a:ext cx="3390792" cy="2092881"/>
            </a:xfrm>
            <a:prstGeom prst="rect">
              <a:avLst/>
            </a:prstGeom>
            <a:noFill/>
          </p:spPr>
          <p:txBody>
            <a:bodyPr wrap="square">
              <a:spAutoFit/>
            </a:bodyPr>
            <a:lstStyle/>
            <a:p>
              <a:pPr>
                <a:spcBef>
                  <a:spcPts val="1200"/>
                </a:spcBef>
              </a:pPr>
              <a:r>
                <a:rPr lang="en-US" sz="2000" dirty="0">
                  <a:solidFill>
                    <a:srgbClr val="000000"/>
                  </a:solidFill>
                </a:rPr>
                <a:t>We</a:t>
              </a:r>
              <a:r>
                <a:rPr lang="en-US" sz="2000" b="0" i="0" u="none" strike="noStrike" baseline="0" dirty="0">
                  <a:solidFill>
                    <a:srgbClr val="000000"/>
                  </a:solidFill>
                </a:rPr>
                <a:t> first learns about the beliefs, customs, and taboos of foreign cultures via the </a:t>
              </a:r>
              <a:r>
                <a:rPr lang="en-US" sz="2000" b="1" i="0" u="none" strike="noStrike" baseline="0" dirty="0">
                  <a:solidFill>
                    <a:srgbClr val="0070C0"/>
                  </a:solidFill>
                </a:rPr>
                <a:t>HEAD</a:t>
              </a:r>
              <a:r>
                <a:rPr lang="en-US" sz="2000" b="0" i="0" u="none" strike="noStrike" baseline="0" dirty="0">
                  <a:solidFill>
                    <a:srgbClr val="000000"/>
                  </a:solidFill>
                </a:rPr>
                <a:t>.</a:t>
              </a:r>
            </a:p>
            <a:p>
              <a:pPr>
                <a:spcBef>
                  <a:spcPts val="1200"/>
                </a:spcBef>
              </a:pPr>
              <a:r>
                <a:rPr lang="en-US" sz="2000" b="0" i="0" u="none" strike="noStrike" baseline="0" dirty="0">
                  <a:solidFill>
                    <a:srgbClr val="000000"/>
                  </a:solidFill>
                </a:rPr>
                <a:t>This is the cognitive component of cultural intelligence.</a:t>
              </a:r>
              <a:endParaRPr lang="en-US" sz="2000" dirty="0"/>
            </a:p>
          </p:txBody>
        </p:sp>
      </p:grpSp>
      <p:grpSp>
        <p:nvGrpSpPr>
          <p:cNvPr id="15" name="Group 14">
            <a:extLst>
              <a:ext uri="{FF2B5EF4-FFF2-40B4-BE49-F238E27FC236}">
                <a16:creationId xmlns:a16="http://schemas.microsoft.com/office/drawing/2014/main" id="{978F8ACE-CFC8-6F77-C119-2DF10D6F23FD}"/>
              </a:ext>
            </a:extLst>
          </p:cNvPr>
          <p:cNvGrpSpPr/>
          <p:nvPr/>
        </p:nvGrpSpPr>
        <p:grpSpPr>
          <a:xfrm>
            <a:off x="4429493" y="2288004"/>
            <a:ext cx="3769360" cy="4038947"/>
            <a:chOff x="4429493" y="2288004"/>
            <a:chExt cx="3769360" cy="4038947"/>
          </a:xfrm>
        </p:grpSpPr>
        <p:pic>
          <p:nvPicPr>
            <p:cNvPr id="7" name="Picture 2" descr="Head, Heart, Body, System – the secret to successful corporate  training&lt;br/&gt; — Actualize">
              <a:extLst>
                <a:ext uri="{FF2B5EF4-FFF2-40B4-BE49-F238E27FC236}">
                  <a16:creationId xmlns:a16="http://schemas.microsoft.com/office/drawing/2014/main" id="{51B94EDD-2329-5BAF-B427-C5F4EAF096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562267" y="2288004"/>
              <a:ext cx="533733" cy="11674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6FA65D-E3DA-136D-E138-A6B12785F39C}"/>
                </a:ext>
              </a:extLst>
            </p:cNvPr>
            <p:cNvSpPr txBox="1"/>
            <p:nvPr/>
          </p:nvSpPr>
          <p:spPr>
            <a:xfrm>
              <a:off x="4429493" y="3618517"/>
              <a:ext cx="3769360" cy="2708434"/>
            </a:xfrm>
            <a:prstGeom prst="rect">
              <a:avLst/>
            </a:prstGeom>
            <a:noFill/>
          </p:spPr>
          <p:txBody>
            <a:bodyPr wrap="square">
              <a:spAutoFit/>
            </a:bodyPr>
            <a:lstStyle/>
            <a:p>
              <a:pPr>
                <a:spcBef>
                  <a:spcPts val="1200"/>
                </a:spcBef>
              </a:pPr>
              <a:r>
                <a:rPr lang="en-US" sz="2000" b="0" i="0" u="none" strike="noStrike" baseline="0" dirty="0">
                  <a:solidFill>
                    <a:srgbClr val="000000"/>
                  </a:solidFill>
                </a:rPr>
                <a:t>The </a:t>
              </a:r>
              <a:r>
                <a:rPr lang="en-US" sz="2000" b="1" i="0" u="none" strike="noStrike" baseline="0" dirty="0">
                  <a:solidFill>
                    <a:schemeClr val="accent6">
                      <a:lumMod val="75000"/>
                    </a:schemeClr>
                  </a:solidFill>
                </a:rPr>
                <a:t>BODY</a:t>
              </a:r>
              <a:r>
                <a:rPr lang="en-US" sz="2000" dirty="0">
                  <a:solidFill>
                    <a:srgbClr val="000000"/>
                  </a:solidFill>
                </a:rPr>
                <a:t> </a:t>
              </a:r>
              <a:r>
                <a:rPr lang="en-US" sz="2000" b="0" i="0" u="none" strike="noStrike" baseline="0" dirty="0">
                  <a:solidFill>
                    <a:srgbClr val="000000"/>
                  </a:solidFill>
                </a:rPr>
                <a:t>involves more commitment and experimentation with the new culture.</a:t>
              </a:r>
            </a:p>
            <a:p>
              <a:pPr>
                <a:spcBef>
                  <a:spcPts val="1200"/>
                </a:spcBef>
              </a:pPr>
              <a:r>
                <a:rPr lang="en-US" sz="2000" dirty="0">
                  <a:solidFill>
                    <a:srgbClr val="000000"/>
                  </a:solidFill>
                </a:rPr>
                <a:t>T</a:t>
              </a:r>
              <a:r>
                <a:rPr lang="en-US" sz="2000" b="0" i="0" u="none" strike="noStrike" baseline="0" dirty="0">
                  <a:solidFill>
                    <a:srgbClr val="000000"/>
                  </a:solidFill>
                </a:rPr>
                <a:t>his physical component (demeanor, eye contact, posture, accent) shows a deeper level of understanding of the new culture and its physical manifestations.</a:t>
              </a:r>
              <a:endParaRPr lang="en-US" sz="2000" dirty="0"/>
            </a:p>
          </p:txBody>
        </p:sp>
      </p:grpSp>
      <p:grpSp>
        <p:nvGrpSpPr>
          <p:cNvPr id="16" name="Group 15">
            <a:extLst>
              <a:ext uri="{FF2B5EF4-FFF2-40B4-BE49-F238E27FC236}">
                <a16:creationId xmlns:a16="http://schemas.microsoft.com/office/drawing/2014/main" id="{4D1CDEF3-4894-3D41-02E5-88CE1CEF3532}"/>
              </a:ext>
            </a:extLst>
          </p:cNvPr>
          <p:cNvGrpSpPr/>
          <p:nvPr/>
        </p:nvGrpSpPr>
        <p:grpSpPr>
          <a:xfrm>
            <a:off x="8453121" y="2306320"/>
            <a:ext cx="3403599" cy="4328407"/>
            <a:chOff x="8453121" y="2306320"/>
            <a:chExt cx="3403599" cy="4328407"/>
          </a:xfrm>
        </p:grpSpPr>
        <p:pic>
          <p:nvPicPr>
            <p:cNvPr id="8" name="Picture 2" descr="Head, Heart, Body, System – the secret to successful corporate  training&lt;br/&gt; — Actualize">
              <a:extLst>
                <a:ext uri="{FF2B5EF4-FFF2-40B4-BE49-F238E27FC236}">
                  <a16:creationId xmlns:a16="http://schemas.microsoft.com/office/drawing/2014/main" id="{BF2BC761-5644-4C90-94D1-A9DC86274A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325721" y="2306320"/>
              <a:ext cx="1290095" cy="11226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0A76745-CCD1-121A-4487-27C2AB984240}"/>
                </a:ext>
              </a:extLst>
            </p:cNvPr>
            <p:cNvSpPr txBox="1"/>
            <p:nvPr/>
          </p:nvSpPr>
          <p:spPr>
            <a:xfrm>
              <a:off x="8453121" y="3618517"/>
              <a:ext cx="3403599" cy="3016210"/>
            </a:xfrm>
            <a:prstGeom prst="rect">
              <a:avLst/>
            </a:prstGeom>
            <a:noFill/>
          </p:spPr>
          <p:txBody>
            <a:bodyPr wrap="square">
              <a:spAutoFit/>
            </a:bodyPr>
            <a:lstStyle/>
            <a:p>
              <a:pPr>
                <a:spcBef>
                  <a:spcPts val="1200"/>
                </a:spcBef>
              </a:pPr>
              <a:r>
                <a:rPr lang="en-US" sz="2000" dirty="0">
                  <a:solidFill>
                    <a:srgbClr val="000000"/>
                  </a:solidFill>
                </a:rPr>
                <a:t>T</a:t>
              </a:r>
              <a:r>
                <a:rPr lang="en-US" sz="2000" b="0" i="0" u="none" strike="noStrike" baseline="0" dirty="0">
                  <a:solidFill>
                    <a:srgbClr val="000000"/>
                  </a:solidFill>
                </a:rPr>
                <a:t>he </a:t>
              </a:r>
              <a:r>
                <a:rPr lang="en-US" sz="2000" b="1" i="0" u="none" strike="noStrike" baseline="0" dirty="0">
                  <a:solidFill>
                    <a:srgbClr val="FF0000"/>
                  </a:solidFill>
                </a:rPr>
                <a:t>HEART</a:t>
              </a:r>
              <a:r>
                <a:rPr lang="en-US" sz="2000" dirty="0">
                  <a:solidFill>
                    <a:srgbClr val="000000"/>
                  </a:solidFill>
                </a:rPr>
                <a:t> </a:t>
              </a:r>
              <a:r>
                <a:rPr lang="en-US" sz="2000" b="0" i="0" u="none" strike="noStrike" baseline="0" dirty="0">
                  <a:solidFill>
                    <a:srgbClr val="000000"/>
                  </a:solidFill>
                </a:rPr>
                <a:t>deals with a person’s own confidence in their ability to adapt to </a:t>
              </a:r>
              <a:r>
                <a:rPr lang="en-US" sz="2000" b="0" i="0" u="none" strike="noStrike" baseline="0" dirty="0"/>
                <a:t>and deal well with cultures outside of their own.</a:t>
              </a:r>
            </a:p>
            <a:p>
              <a:pPr>
                <a:spcBef>
                  <a:spcPts val="1200"/>
                </a:spcBef>
              </a:pPr>
              <a:r>
                <a:rPr lang="en-US" sz="2000" b="0" i="0" u="none" strike="noStrike" baseline="0" dirty="0"/>
                <a:t>Heart really speaks to one’s own level of emotional commitment and motivation to understand the new culture. </a:t>
              </a:r>
              <a:endParaRPr lang="en-US" sz="2000" dirty="0"/>
            </a:p>
          </p:txBody>
        </p:sp>
      </p:grpSp>
    </p:spTree>
    <p:extLst>
      <p:ext uri="{BB962C8B-B14F-4D97-AF65-F5344CB8AC3E}">
        <p14:creationId xmlns:p14="http://schemas.microsoft.com/office/powerpoint/2010/main" val="10204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E38757-9AE7-F0A4-D29C-A15B00F86955}"/>
              </a:ext>
            </a:extLst>
          </p:cNvPr>
          <p:cNvSpPr txBox="1"/>
          <p:nvPr/>
        </p:nvSpPr>
        <p:spPr>
          <a:xfrm>
            <a:off x="8771666" y="1581423"/>
            <a:ext cx="2771691" cy="230767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200" b="1" i="0" u="none" strike="noStrike" kern="1200" baseline="0" dirty="0">
                <a:solidFill>
                  <a:schemeClr val="tx1"/>
                </a:solidFill>
                <a:latin typeface="+mj-lt"/>
                <a:ea typeface="+mj-ea"/>
                <a:cs typeface="+mj-cs"/>
              </a:rPr>
              <a:t>Divergent Cultural Dimensions </a:t>
            </a:r>
            <a:endParaRPr lang="en-US" sz="32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90;p8" descr="Chart, bar chart&#10;&#10;Description automatically generated">
            <a:extLst>
              <a:ext uri="{FF2B5EF4-FFF2-40B4-BE49-F238E27FC236}">
                <a16:creationId xmlns:a16="http://schemas.microsoft.com/office/drawing/2014/main" id="{64584954-82D8-3098-8E31-B98F8A7262A2}"/>
              </a:ext>
            </a:extLst>
          </p:cNvPr>
          <p:cNvPicPr preferRelativeResize="0">
            <a:picLocks/>
          </p:cNvPicPr>
          <p:nvPr/>
        </p:nvPicPr>
        <p:blipFill rotWithShape="1">
          <a:blip r:embed="rId3"/>
          <a:stretch/>
        </p:blipFill>
        <p:spPr>
          <a:xfrm>
            <a:off x="545238" y="1581423"/>
            <a:ext cx="7608304" cy="3766110"/>
          </a:xfrm>
          <a:prstGeom prst="rect">
            <a:avLst/>
          </a:prstGeom>
          <a:noFill/>
        </p:spPr>
      </p:pic>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3D6180-9DBA-BCF8-018E-841C7FE4CAC5}"/>
              </a:ext>
            </a:extLst>
          </p:cNvPr>
          <p:cNvSpPr txBox="1"/>
          <p:nvPr/>
        </p:nvSpPr>
        <p:spPr>
          <a:xfrm>
            <a:off x="8709836" y="3566723"/>
            <a:ext cx="2833521" cy="2246769"/>
          </a:xfrm>
          <a:prstGeom prst="rect">
            <a:avLst/>
          </a:prstGeom>
          <a:noFill/>
        </p:spPr>
        <p:txBody>
          <a:bodyPr wrap="square" rtlCol="0">
            <a:spAutoFit/>
          </a:bodyPr>
          <a:lstStyle/>
          <a:p>
            <a:pPr marL="285750" indent="-285750" algn="r">
              <a:buFont typeface="Arial" panose="020B0604020202020204" pitchFamily="34" charset="0"/>
              <a:buChar char="•"/>
            </a:pPr>
            <a:r>
              <a:rPr lang="en-US" sz="2000" dirty="0"/>
              <a:t>Power Distance</a:t>
            </a:r>
          </a:p>
          <a:p>
            <a:pPr marL="285750" indent="-285750" algn="r">
              <a:buFont typeface="Arial" panose="020B0604020202020204" pitchFamily="34" charset="0"/>
              <a:buChar char="•"/>
            </a:pPr>
            <a:r>
              <a:rPr lang="en-US" sz="2000" dirty="0"/>
              <a:t>Individualism</a:t>
            </a:r>
          </a:p>
          <a:p>
            <a:pPr marL="285750" indent="-285750" algn="r">
              <a:buFont typeface="Arial" panose="020B0604020202020204" pitchFamily="34" charset="0"/>
              <a:buChar char="•"/>
            </a:pPr>
            <a:r>
              <a:rPr lang="en-US" sz="2000" dirty="0"/>
              <a:t>Masculinity</a:t>
            </a:r>
          </a:p>
          <a:p>
            <a:pPr marL="285750" indent="-285750" algn="r">
              <a:buFont typeface="Arial" panose="020B0604020202020204" pitchFamily="34" charset="0"/>
              <a:buChar char="•"/>
            </a:pPr>
            <a:r>
              <a:rPr lang="en-US" sz="2000" dirty="0"/>
              <a:t>Uncertainty Avoidance</a:t>
            </a:r>
          </a:p>
          <a:p>
            <a:pPr marL="285750" indent="-285750" algn="r">
              <a:buFont typeface="Arial" panose="020B0604020202020204" pitchFamily="34" charset="0"/>
              <a:buChar char="•"/>
            </a:pPr>
            <a:r>
              <a:rPr lang="en-US" sz="2000" dirty="0"/>
              <a:t>Long Term Orientation</a:t>
            </a:r>
          </a:p>
          <a:p>
            <a:pPr marL="285750" indent="-285750" algn="r">
              <a:buFont typeface="Arial" panose="020B0604020202020204" pitchFamily="34" charset="0"/>
              <a:buChar char="•"/>
            </a:pPr>
            <a:r>
              <a:rPr lang="en-US" sz="2000" dirty="0"/>
              <a:t>Indulgence (Time Orientation)</a:t>
            </a:r>
          </a:p>
        </p:txBody>
      </p:sp>
    </p:spTree>
    <p:extLst>
      <p:ext uri="{BB962C8B-B14F-4D97-AF65-F5344CB8AC3E}">
        <p14:creationId xmlns:p14="http://schemas.microsoft.com/office/powerpoint/2010/main" val="420853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82121224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589274" cy="1938992"/>
          </a:xfrm>
          <a:prstGeom prst="rect">
            <a:avLst/>
          </a:prstGeom>
          <a:noFill/>
        </p:spPr>
        <p:txBody>
          <a:bodyPr wrap="square">
            <a:spAutoFit/>
          </a:bodyPr>
          <a:lstStyle/>
          <a:p>
            <a:r>
              <a:rPr lang="en-US" sz="2400" b="1" dirty="0">
                <a:solidFill>
                  <a:schemeClr val="accent5">
                    <a:lumMod val="75000"/>
                  </a:schemeClr>
                </a:solidFill>
              </a:rPr>
              <a:t>L</a:t>
            </a:r>
            <a:r>
              <a:rPr lang="en-US" sz="2400" b="1" i="0" u="none" strike="noStrike" baseline="0" dirty="0">
                <a:solidFill>
                  <a:schemeClr val="accent5">
                    <a:lumMod val="75000"/>
                  </a:schemeClr>
                </a:solidFill>
              </a:rPr>
              <a:t>ow-power distance cultures</a:t>
            </a:r>
            <a:r>
              <a:rPr lang="en-US" sz="2400" b="1" dirty="0">
                <a:solidFill>
                  <a:schemeClr val="accent5">
                    <a:lumMod val="75000"/>
                  </a:schemeClr>
                </a:solidFill>
              </a:rPr>
              <a:t>: </a:t>
            </a:r>
            <a:r>
              <a:rPr lang="en-US" sz="2400" b="0" i="0" u="none" strike="noStrike" baseline="0" dirty="0">
                <a:solidFill>
                  <a:srgbClr val="000000"/>
                </a:solidFill>
                <a:latin typeface="+mj-lt"/>
              </a:rPr>
              <a:t>people relate to one another more as equals and less as a reflection of dominant or subordinate roles, regardless of their actual formal roles as employee and manager</a:t>
            </a:r>
            <a:r>
              <a:rPr lang="en-US" sz="2400" dirty="0">
                <a:solidFill>
                  <a:srgbClr val="000000"/>
                </a:solidFill>
                <a:latin typeface="+mj-lt"/>
              </a:rPr>
              <a:t> (</a:t>
            </a:r>
            <a:r>
              <a:rPr lang="en-US" sz="2400" b="0" i="0" u="none" strike="noStrike" baseline="0" dirty="0">
                <a:solidFill>
                  <a:srgbClr val="000000"/>
                </a:solidFill>
                <a:latin typeface="+mj-lt"/>
              </a:rPr>
              <a:t>Geert Hofstede</a:t>
            </a:r>
            <a:r>
              <a:rPr lang="en-US" sz="2400" dirty="0">
                <a:solidFill>
                  <a:srgbClr val="000000"/>
                </a:solidFill>
                <a:latin typeface="+mj-lt"/>
              </a:rPr>
              <a:t>).</a:t>
            </a:r>
            <a:endParaRPr lang="en-US" sz="2400" dirty="0">
              <a:latin typeface="+mj-lt"/>
            </a:endParaRP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3715333"/>
            <a:ext cx="6591361" cy="2308324"/>
          </a:xfrm>
          <a:prstGeom prst="rect">
            <a:avLst/>
          </a:prstGeom>
          <a:noFill/>
        </p:spPr>
        <p:txBody>
          <a:bodyPr wrap="square">
            <a:spAutoFit/>
          </a:bodyPr>
          <a:lstStyle/>
          <a:p>
            <a:r>
              <a:rPr lang="en-US" sz="2400" b="1" u="none" strike="noStrike" baseline="0" dirty="0">
                <a:solidFill>
                  <a:schemeClr val="accent2">
                    <a:lumMod val="75000"/>
                  </a:schemeClr>
                </a:solidFill>
              </a:rPr>
              <a:t>High-power distance culture</a:t>
            </a:r>
            <a:r>
              <a:rPr lang="en-US" sz="2400" dirty="0">
                <a:solidFill>
                  <a:schemeClr val="accent2">
                    <a:lumMod val="75000"/>
                  </a:schemeClr>
                </a:solidFill>
              </a:rPr>
              <a:t>: </a:t>
            </a:r>
            <a:r>
              <a:rPr lang="en-US" sz="2400" dirty="0">
                <a:solidFill>
                  <a:srgbClr val="000000"/>
                </a:solidFill>
                <a:latin typeface="+mj-lt"/>
              </a:rPr>
              <a:t>people are </a:t>
            </a:r>
            <a:r>
              <a:rPr lang="en-US" sz="2400" b="0" i="0" u="none" strike="noStrike" baseline="0" dirty="0">
                <a:solidFill>
                  <a:srgbClr val="000000"/>
                </a:solidFill>
                <a:latin typeface="+mj-lt"/>
              </a:rPr>
              <a:t>less likely to challenge the decision, to provide an alternative, or to give input. Less powerful people are more likely to accept decisions without comment, even if they have a concern or know there is a significant problem.</a:t>
            </a:r>
            <a:endParaRPr lang="en-US" sz="2400" dirty="0">
              <a:latin typeface="+mj-lt"/>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POWER DISTANCE</a:t>
            </a:r>
          </a:p>
        </p:txBody>
      </p:sp>
    </p:spTree>
    <p:extLst>
      <p:ext uri="{BB962C8B-B14F-4D97-AF65-F5344CB8AC3E}">
        <p14:creationId xmlns:p14="http://schemas.microsoft.com/office/powerpoint/2010/main" val="37142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00054187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3046988"/>
          </a:xfrm>
          <a:prstGeom prst="rect">
            <a:avLst/>
          </a:prstGeom>
          <a:noFill/>
        </p:spPr>
        <p:txBody>
          <a:bodyPr wrap="square">
            <a:spAutoFit/>
          </a:bodyPr>
          <a:lstStyle/>
          <a:p>
            <a:r>
              <a:rPr lang="en-US" sz="2400" b="1" dirty="0">
                <a:solidFill>
                  <a:schemeClr val="accent5">
                    <a:lumMod val="75000"/>
                  </a:schemeClr>
                </a:solidFill>
              </a:rPr>
              <a:t>Individualism: </a:t>
            </a:r>
            <a:r>
              <a:rPr lang="en-US" sz="2300" dirty="0">
                <a:latin typeface="+mj-lt"/>
              </a:rPr>
              <a:t>People in </a:t>
            </a:r>
            <a:r>
              <a:rPr lang="en-US" sz="2300" b="1" dirty="0">
                <a:latin typeface="+mj-lt"/>
              </a:rPr>
              <a:t>individualistic cultures </a:t>
            </a:r>
            <a:r>
              <a:rPr lang="en-US" sz="2300" dirty="0">
                <a:latin typeface="+mj-lt"/>
              </a:rPr>
              <a:t>value individual freedom and personal independence, and cultures always have stories to reflect their values.</a:t>
            </a:r>
          </a:p>
          <a:p>
            <a:r>
              <a:rPr lang="en-US" sz="2300" dirty="0">
                <a:latin typeface="+mj-lt"/>
              </a:rPr>
              <a:t>In individualistic cultures like the United States, people perceived their world primarily from their own viewpoint. They perceived themselves as empowered individuals, capable of making their own decisions, and able to make an impact on their own lives. </a:t>
            </a: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4740438"/>
            <a:ext cx="6761995" cy="1169551"/>
          </a:xfrm>
          <a:prstGeom prst="rect">
            <a:avLst/>
          </a:prstGeom>
          <a:noFill/>
        </p:spPr>
        <p:txBody>
          <a:bodyPr wrap="square">
            <a:spAutoFit/>
          </a:bodyPr>
          <a:lstStyle/>
          <a:p>
            <a:r>
              <a:rPr lang="en-US" sz="2400" b="1" dirty="0">
                <a:solidFill>
                  <a:schemeClr val="accent2">
                    <a:lumMod val="75000"/>
                  </a:schemeClr>
                </a:solidFill>
              </a:rPr>
              <a:t>Collectivist cultures </a:t>
            </a:r>
            <a:r>
              <a:rPr lang="en-US" sz="2300" dirty="0">
                <a:latin typeface="+mj-lt"/>
              </a:rPr>
              <a:t>including many in Asia and South America, focus on the needs of the nation, community, family, or group of workers. </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INDIVIDUALISM</a:t>
            </a:r>
          </a:p>
        </p:txBody>
      </p:sp>
      <p:sp>
        <p:nvSpPr>
          <p:cNvPr id="13" name="TextBox 12">
            <a:extLst>
              <a:ext uri="{FF2B5EF4-FFF2-40B4-BE49-F238E27FC236}">
                <a16:creationId xmlns:a16="http://schemas.microsoft.com/office/drawing/2014/main" id="{372B7BBE-35B7-676D-E36A-FECD28BCA5B3}"/>
              </a:ext>
            </a:extLst>
          </p:cNvPr>
          <p:cNvSpPr txBox="1"/>
          <p:nvPr/>
        </p:nvSpPr>
        <p:spPr>
          <a:xfrm>
            <a:off x="5628640" y="5699176"/>
            <a:ext cx="2143760" cy="369332"/>
          </a:xfrm>
          <a:prstGeom prst="rect">
            <a:avLst/>
          </a:prstGeom>
          <a:noFill/>
        </p:spPr>
        <p:txBody>
          <a:bodyPr wrap="square">
            <a:spAutoFit/>
          </a:bodyPr>
          <a:lstStyle/>
          <a:p>
            <a:pPr algn="r"/>
            <a:r>
              <a:rPr lang="en-US" sz="1800" dirty="0">
                <a:latin typeface="+mj-lt"/>
              </a:rPr>
              <a:t>(Hofstede, 1982)</a:t>
            </a:r>
            <a:endParaRPr lang="en-US" dirty="0"/>
          </a:p>
        </p:txBody>
      </p:sp>
    </p:spTree>
    <p:extLst>
      <p:ext uri="{BB962C8B-B14F-4D97-AF65-F5344CB8AC3E}">
        <p14:creationId xmlns:p14="http://schemas.microsoft.com/office/powerpoint/2010/main" val="37237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unior Officer Leadership - The Army Leader - Practical Leadership Advice">
            <a:extLst>
              <a:ext uri="{FF2B5EF4-FFF2-40B4-BE49-F238E27FC236}">
                <a16:creationId xmlns:a16="http://schemas.microsoft.com/office/drawing/2014/main" id="{582D0619-E6DE-43CD-B261-096DDC1FAB40}"/>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a:extLst>
              <a:ext uri="{FF2B5EF4-FFF2-40B4-BE49-F238E27FC236}">
                <a16:creationId xmlns:a16="http://schemas.microsoft.com/office/drawing/2014/main" id="{90345171-E0D1-4FA6-B136-E720B2F46BEE}"/>
              </a:ext>
            </a:extLst>
          </p:cNvPr>
          <p:cNvSpPr>
            <a:spLocks noGrp="1" noChangeArrowheads="1"/>
          </p:cNvSpPr>
          <p:nvPr>
            <p:ph type="ctrTitle"/>
          </p:nvPr>
        </p:nvSpPr>
        <p:spPr>
          <a:xfrm>
            <a:off x="1063752" y="4982547"/>
            <a:ext cx="10058400" cy="1466506"/>
          </a:xfrm>
          <a:effectLst>
            <a:outerShdw blurRad="50800" dist="38100" dir="2700000" algn="tl" rotWithShape="0">
              <a:prstClr val="black">
                <a:alpha val="40000"/>
              </a:prstClr>
            </a:outerShdw>
          </a:effectLst>
        </p:spPr>
        <p:txBody>
          <a:bodyPr>
            <a:noAutofit/>
          </a:bodyPr>
          <a:lstStyle/>
          <a:p>
            <a:pPr eaLnBrk="1" hangingPunct="1"/>
            <a:r>
              <a:rPr lang="en-US" altLang="en-US" sz="9600" dirty="0">
                <a:solidFill>
                  <a:srgbClr val="FFFFFF"/>
                </a:solidFill>
                <a:effectLst>
                  <a:outerShdw blurRad="38100" dist="38100" dir="2700000" algn="tl">
                    <a:srgbClr val="000000">
                      <a:alpha val="43137"/>
                    </a:srgbClr>
                  </a:outerShdw>
                </a:effectLst>
              </a:rPr>
              <a:t>2. Leadership</a:t>
            </a:r>
            <a:endParaRPr lang="en-US" altLang="en-US" sz="80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89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362"/>
                                        </p:tgtEl>
                                        <p:attrNameLst>
                                          <p:attrName>style.visibility</p:attrName>
                                        </p:attrNameLst>
                                      </p:cBhvr>
                                      <p:to>
                                        <p:strVal val="visible"/>
                                      </p:to>
                                    </p:set>
                                    <p:animEffect transition="in" filter="fade">
                                      <p:cBhvr>
                                        <p:cTn id="7" dur="4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192931460"/>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4462760"/>
          </a:xfrm>
          <a:prstGeom prst="rect">
            <a:avLst/>
          </a:prstGeom>
          <a:noFill/>
        </p:spPr>
        <p:txBody>
          <a:bodyPr wrap="square">
            <a:spAutoFit/>
          </a:bodyPr>
          <a:lstStyle/>
          <a:p>
            <a:pPr>
              <a:spcBef>
                <a:spcPts val="1200"/>
              </a:spcBef>
            </a:pPr>
            <a:r>
              <a:rPr lang="en-US" sz="2400" dirty="0"/>
              <a:t>The masculine-feminine dichotomy is the extent to which the culture values certain traits that may be considered </a:t>
            </a:r>
            <a:r>
              <a:rPr lang="en-US" sz="2400" b="1" dirty="0"/>
              <a:t>masculine </a:t>
            </a:r>
            <a:r>
              <a:rPr lang="en-US" sz="2400" dirty="0"/>
              <a:t>or </a:t>
            </a:r>
            <a:r>
              <a:rPr lang="en-US" sz="2400" b="1" dirty="0"/>
              <a:t>feminine</a:t>
            </a:r>
            <a:r>
              <a:rPr lang="en-US" sz="2400" dirty="0"/>
              <a:t> (Hofstede, 2009).</a:t>
            </a:r>
          </a:p>
          <a:p>
            <a:pPr>
              <a:spcBef>
                <a:spcPts val="1200"/>
              </a:spcBef>
            </a:pPr>
            <a:r>
              <a:rPr lang="en-US" sz="2400" b="1" dirty="0">
                <a:solidFill>
                  <a:schemeClr val="accent2">
                    <a:lumMod val="75000"/>
                  </a:schemeClr>
                </a:solidFill>
              </a:rPr>
              <a:t>“The assertive pole has been called ‘masculine’</a:t>
            </a:r>
            <a:r>
              <a:rPr lang="en-US" sz="2400" b="1" dirty="0">
                <a:solidFill>
                  <a:schemeClr val="accent5">
                    <a:lumMod val="75000"/>
                  </a:schemeClr>
                </a:solidFill>
              </a:rPr>
              <a:t> </a:t>
            </a:r>
            <a:r>
              <a:rPr lang="en-US" sz="2400" dirty="0"/>
              <a:t>and</a:t>
            </a:r>
            <a:r>
              <a:rPr lang="en-US" sz="2400" b="1" dirty="0">
                <a:solidFill>
                  <a:schemeClr val="accent5">
                    <a:lumMod val="75000"/>
                  </a:schemeClr>
                </a:solidFill>
              </a:rPr>
              <a:t> the modest, caring pole ‘feminine.’</a:t>
            </a:r>
          </a:p>
          <a:p>
            <a:pPr>
              <a:spcBef>
                <a:spcPts val="1200"/>
              </a:spcBef>
            </a:pPr>
            <a:r>
              <a:rPr lang="en-US" sz="2400" dirty="0"/>
              <a:t>The women in feminine countries have the same modest, caring values as the men; in the masculine countries they are somewhat assertive and competitive, but not as much as the men, so that these countries show a gap between men’s values and women’s values” (Hofstede, 2009).</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MASCULINITY</a:t>
            </a:r>
          </a:p>
        </p:txBody>
      </p:sp>
    </p:spTree>
    <p:extLst>
      <p:ext uri="{BB962C8B-B14F-4D97-AF65-F5344CB8AC3E}">
        <p14:creationId xmlns:p14="http://schemas.microsoft.com/office/powerpoint/2010/main" val="11848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370804569"/>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593352"/>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3" y="1730891"/>
            <a:ext cx="6991108" cy="4247317"/>
          </a:xfrm>
          <a:prstGeom prst="rect">
            <a:avLst/>
          </a:prstGeom>
          <a:noFill/>
        </p:spPr>
        <p:txBody>
          <a:bodyPr wrap="square">
            <a:spAutoFit/>
          </a:bodyPr>
          <a:lstStyle/>
          <a:p>
            <a:pPr>
              <a:spcBef>
                <a:spcPts val="1200"/>
              </a:spcBef>
            </a:pPr>
            <a:r>
              <a:rPr lang="en-US" sz="2500" dirty="0"/>
              <a:t>Some cultures, such as the United States and Britain, are </a:t>
            </a:r>
            <a:r>
              <a:rPr lang="en-US" sz="2500" b="1" dirty="0">
                <a:solidFill>
                  <a:schemeClr val="accent5">
                    <a:lumMod val="75000"/>
                  </a:schemeClr>
                </a:solidFill>
              </a:rPr>
              <a:t>highly tolerant of uncertainty</a:t>
            </a:r>
            <a:r>
              <a:rPr lang="en-US" sz="2500" dirty="0"/>
              <a:t>, while others go to great lengths to reduce the element of surprise.</a:t>
            </a:r>
          </a:p>
          <a:p>
            <a:pPr>
              <a:spcBef>
                <a:spcPts val="1200"/>
              </a:spcBef>
            </a:pPr>
            <a:r>
              <a:rPr lang="en-US" sz="2500" dirty="0"/>
              <a:t>Cultures in the Arab world, for example, are </a:t>
            </a:r>
            <a:r>
              <a:rPr lang="en-US" sz="2500" b="1" dirty="0">
                <a:solidFill>
                  <a:schemeClr val="accent2">
                    <a:lumMod val="75000"/>
                  </a:schemeClr>
                </a:solidFill>
              </a:rPr>
              <a:t>high in uncertainty avoidance</a:t>
            </a:r>
            <a:r>
              <a:rPr lang="en-US" sz="2500" dirty="0"/>
              <a:t>; they tend to be </a:t>
            </a:r>
            <a:r>
              <a:rPr lang="en-US" sz="2500" b="1" dirty="0">
                <a:solidFill>
                  <a:schemeClr val="accent2">
                    <a:lumMod val="75000"/>
                  </a:schemeClr>
                </a:solidFill>
              </a:rPr>
              <a:t>resistant to change and reluctant to take risks.</a:t>
            </a:r>
          </a:p>
          <a:p>
            <a:pPr>
              <a:spcBef>
                <a:spcPts val="1200"/>
              </a:spcBef>
            </a:pPr>
            <a:r>
              <a:rPr lang="en-US" sz="2500" dirty="0"/>
              <a:t>Whereas a U.S. business negotiator might enthusiastically agree to try a new procedure, the Egyptian counterpart would likely refuse to get involved until all the details are worked out.</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1077218"/>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UNCERTAINTY AVOIDANCE</a:t>
            </a:r>
          </a:p>
          <a:p>
            <a:endParaRPr lang="en-US" i="1" dirty="0"/>
          </a:p>
        </p:txBody>
      </p:sp>
    </p:spTree>
    <p:extLst>
      <p:ext uri="{BB962C8B-B14F-4D97-AF65-F5344CB8AC3E}">
        <p14:creationId xmlns:p14="http://schemas.microsoft.com/office/powerpoint/2010/main" val="35367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89557516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478534"/>
            <a:ext cx="7250768" cy="4647426"/>
          </a:xfrm>
          <a:prstGeom prst="rect">
            <a:avLst/>
          </a:prstGeom>
          <a:noFill/>
        </p:spPr>
        <p:txBody>
          <a:bodyPr wrap="square">
            <a:spAutoFit/>
          </a:bodyPr>
          <a:lstStyle/>
          <a:p>
            <a:pPr>
              <a:spcBef>
                <a:spcPts val="1200"/>
              </a:spcBef>
            </a:pPr>
            <a:r>
              <a:rPr lang="en-US" sz="2200" b="1" dirty="0">
                <a:solidFill>
                  <a:schemeClr val="accent5">
                    <a:lumMod val="75000"/>
                  </a:schemeClr>
                </a:solidFill>
              </a:rPr>
              <a:t>In short-term orientated culture, people place greater emphasis on reciprocation of greetings, gifts, and rewards. </a:t>
            </a:r>
            <a:r>
              <a:rPr lang="en-US" sz="2200" dirty="0"/>
              <a:t>While there may be a respect for tradition, there is also an emphasis on</a:t>
            </a:r>
            <a:r>
              <a:rPr lang="en-US" sz="2200" dirty="0">
                <a:solidFill>
                  <a:schemeClr val="accent5">
                    <a:lumMod val="75000"/>
                  </a:schemeClr>
                </a:solidFill>
              </a:rPr>
              <a:t> </a:t>
            </a:r>
            <a:r>
              <a:rPr lang="en-US" sz="2200" i="1" dirty="0">
                <a:solidFill>
                  <a:schemeClr val="accent5">
                    <a:lumMod val="75000"/>
                  </a:schemeClr>
                </a:solidFill>
              </a:rPr>
              <a:t>personal representation and honor, a reflection of identity and integrity. Personal stability and consistency</a:t>
            </a:r>
            <a:r>
              <a:rPr lang="en-US" sz="2200" i="1" dirty="0"/>
              <a:t> </a:t>
            </a:r>
            <a:r>
              <a:rPr lang="en-US" sz="2200" dirty="0"/>
              <a:t>are also valued in a short-term oriented culture, contributing to an overall sense of predictability and familiarity.</a:t>
            </a:r>
          </a:p>
          <a:p>
            <a:pPr>
              <a:spcBef>
                <a:spcPts val="1200"/>
              </a:spcBef>
            </a:pPr>
            <a:r>
              <a:rPr lang="en-US" sz="2200" b="1" dirty="0">
                <a:solidFill>
                  <a:schemeClr val="accent2">
                    <a:lumMod val="75000"/>
                  </a:schemeClr>
                </a:solidFill>
              </a:rPr>
              <a:t>Long-term orientation is often marked by persistence, thrift and frugality, and an order to relationships based on age and status. </a:t>
            </a:r>
            <a:r>
              <a:rPr lang="en-US" sz="2200" dirty="0"/>
              <a:t>A sense of shame for the family and community is also observed across generations. What an </a:t>
            </a:r>
            <a:r>
              <a:rPr lang="en-US" sz="2200" i="1" dirty="0">
                <a:solidFill>
                  <a:schemeClr val="accent2">
                    <a:lumMod val="75000"/>
                  </a:schemeClr>
                </a:solidFill>
              </a:rPr>
              <a:t>individual does reflects on the family and is carried by immediate and extended family members.</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825057"/>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LONG TERM ORIENTATION</a:t>
            </a:r>
          </a:p>
        </p:txBody>
      </p:sp>
    </p:spTree>
    <p:extLst>
      <p:ext uri="{BB962C8B-B14F-4D97-AF65-F5344CB8AC3E}">
        <p14:creationId xmlns:p14="http://schemas.microsoft.com/office/powerpoint/2010/main" val="23364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89474480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312451"/>
            <a:ext cx="7250768" cy="4493538"/>
          </a:xfrm>
          <a:prstGeom prst="rect">
            <a:avLst/>
          </a:prstGeom>
          <a:noFill/>
        </p:spPr>
        <p:txBody>
          <a:bodyPr wrap="square">
            <a:spAutoFit/>
          </a:bodyPr>
          <a:lstStyle/>
          <a:p>
            <a:r>
              <a:rPr lang="en-US" sz="2200" b="1" dirty="0">
                <a:solidFill>
                  <a:schemeClr val="accent5">
                    <a:lumMod val="75000"/>
                  </a:schemeClr>
                </a:solidFill>
              </a:rPr>
              <a:t>Monochronic time-oriented cultures consider one thing at a time</a:t>
            </a:r>
            <a:r>
              <a:rPr lang="en-US" sz="2200" dirty="0"/>
              <a:t>, whereas </a:t>
            </a:r>
            <a:r>
              <a:rPr lang="en-US" sz="2200" b="1" dirty="0">
                <a:solidFill>
                  <a:schemeClr val="accent2">
                    <a:lumMod val="75000"/>
                  </a:schemeClr>
                </a:solidFill>
              </a:rPr>
              <a:t>polychronic time-oriented cultures schedule many things at one time, and time is considered in a more fluid sense.</a:t>
            </a:r>
          </a:p>
          <a:p>
            <a:r>
              <a:rPr lang="en-US" sz="2200" dirty="0"/>
              <a:t>In </a:t>
            </a:r>
            <a:r>
              <a:rPr lang="en-US" sz="2200" b="1" dirty="0"/>
              <a:t>monochromatic time</a:t>
            </a:r>
            <a:r>
              <a:rPr lang="en-US" sz="2200" dirty="0"/>
              <a:t>, interruptions are to be avoided, and everything has its own specific time. The </a:t>
            </a:r>
            <a:r>
              <a:rPr lang="en-US" sz="2200" dirty="0" err="1"/>
              <a:t>U.S</a:t>
            </a:r>
            <a:r>
              <a:rPr lang="en-US" sz="2200" dirty="0"/>
              <a:t>, Germany, and Switzerland are often noted as countries that value a monochromatic time orientation.</a:t>
            </a:r>
          </a:p>
          <a:p>
            <a:r>
              <a:rPr lang="en-US" sz="2200" b="1" dirty="0"/>
              <a:t>Polychromatic time </a:t>
            </a:r>
            <a:r>
              <a:rPr lang="en-US" sz="2200" dirty="0"/>
              <a:t>looks a little more complicated, with business and family mixing with dinner and dancing. Greece, Italy, Chile, and Saudi Arabia are countries of polychromatic timing; business meetings may be scheduled at a fixed time, but when they actually begin may be another story.</a:t>
            </a:r>
            <a:endParaRPr lang="en-US" sz="2200" i="1" dirty="0">
              <a:solidFill>
                <a:schemeClr val="accent2">
                  <a:lumMod val="75000"/>
                </a:schemeClr>
              </a:solidFill>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2" y="713457"/>
            <a:ext cx="6096000" cy="584775"/>
          </a:xfrm>
          <a:prstGeom prst="rect">
            <a:avLst/>
          </a:prstGeom>
          <a:noFill/>
        </p:spPr>
        <p:txBody>
          <a:bodyPr wrap="square">
            <a:spAutoFit/>
          </a:bodyPr>
          <a:lstStyle>
            <a:defPPr>
              <a:defRPr lang="en-US"/>
            </a:defPPr>
            <a:lvl1pPr>
              <a:defRPr sz="3200" b="1" i="1" u="none" strike="noStrike" baseline="0">
                <a:solidFill>
                  <a:srgbClr val="44546A"/>
                </a:solidFill>
              </a:defRPr>
            </a:lvl1pPr>
          </a:lstStyle>
          <a:p>
            <a:r>
              <a:rPr lang="en-US" dirty="0"/>
              <a:t>Time Orientation (Indulgence)</a:t>
            </a:r>
          </a:p>
        </p:txBody>
      </p:sp>
      <p:sp>
        <p:nvSpPr>
          <p:cNvPr id="13" name="TextBox 12">
            <a:extLst>
              <a:ext uri="{FF2B5EF4-FFF2-40B4-BE49-F238E27FC236}">
                <a16:creationId xmlns:a16="http://schemas.microsoft.com/office/drawing/2014/main" id="{DC86C8B0-5EB4-FDC3-7412-80C5C42DC546}"/>
              </a:ext>
            </a:extLst>
          </p:cNvPr>
          <p:cNvSpPr txBox="1"/>
          <p:nvPr/>
        </p:nvSpPr>
        <p:spPr>
          <a:xfrm>
            <a:off x="2722109" y="5855138"/>
            <a:ext cx="5202691" cy="338554"/>
          </a:xfrm>
          <a:prstGeom prst="rect">
            <a:avLst/>
          </a:prstGeom>
          <a:noFill/>
        </p:spPr>
        <p:txBody>
          <a:bodyPr wrap="square">
            <a:spAutoFit/>
          </a:bodyPr>
          <a:lstStyle/>
          <a:p>
            <a:pPr algn="r"/>
            <a:r>
              <a:rPr lang="en-US" sz="1600" dirty="0"/>
              <a:t>(Edward T. Hall and Mildred Reed Hall, 1987)</a:t>
            </a:r>
          </a:p>
        </p:txBody>
      </p:sp>
    </p:spTree>
    <p:extLst>
      <p:ext uri="{BB962C8B-B14F-4D97-AF65-F5344CB8AC3E}">
        <p14:creationId xmlns:p14="http://schemas.microsoft.com/office/powerpoint/2010/main" val="8484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hands holding an open book">
            <a:extLst>
              <a:ext uri="{FF2B5EF4-FFF2-40B4-BE49-F238E27FC236}">
                <a16:creationId xmlns:a16="http://schemas.microsoft.com/office/drawing/2014/main" id="{BB7881E1-E169-18E7-2BEB-E75B8EEABD2C}"/>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195;p9">
            <a:extLst>
              <a:ext uri="{FF2B5EF4-FFF2-40B4-BE49-F238E27FC236}">
                <a16:creationId xmlns:a16="http://schemas.microsoft.com/office/drawing/2014/main" id="{0041954F-9688-1AEC-C581-39535C34E9B8}"/>
              </a:ext>
            </a:extLst>
          </p:cNvPr>
          <p:cNvSpPr txBox="1">
            <a:spLocks/>
          </p:cNvSpPr>
          <p:nvPr/>
        </p:nvSpPr>
        <p:spPr>
          <a:xfrm>
            <a:off x="8022021" y="396345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ts val="4400"/>
            </a:pPr>
            <a:r>
              <a:rPr lang="en-US" sz="4000" dirty="0"/>
              <a:t>Homework: reading</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Google Shape;196;p9">
            <a:extLst>
              <a:ext uri="{FF2B5EF4-FFF2-40B4-BE49-F238E27FC236}">
                <a16:creationId xmlns:a16="http://schemas.microsoft.com/office/drawing/2014/main" id="{48960028-D63D-B63A-8CC1-81D156D4D312}"/>
              </a:ext>
            </a:extLst>
          </p:cNvPr>
          <p:cNvSpPr txBox="1">
            <a:spLocks/>
          </p:cNvSpPr>
          <p:nvPr/>
        </p:nvSpPr>
        <p:spPr>
          <a:xfrm>
            <a:off x="856244" y="4145571"/>
            <a:ext cx="6121399" cy="2438109"/>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ts val="2760"/>
            </a:pPr>
            <a:r>
              <a:rPr lang="en-US" sz="2000" dirty="0">
                <a:solidFill>
                  <a:schemeClr val="bg1"/>
                </a:solidFill>
              </a:rPr>
              <a:t>Low-Power versus High-Power Distance </a:t>
            </a:r>
          </a:p>
          <a:p>
            <a:pPr marL="285750" indent="-285750">
              <a:spcBef>
                <a:spcPts val="1080"/>
              </a:spcBef>
              <a:buClr>
                <a:schemeClr val="accent2"/>
              </a:buClr>
              <a:buSzPts val="2760"/>
            </a:pPr>
            <a:r>
              <a:rPr lang="en-US" sz="2000" dirty="0">
                <a:solidFill>
                  <a:schemeClr val="bg1"/>
                </a:solidFill>
              </a:rPr>
              <a:t>Masculine versus Feminine Orientation</a:t>
            </a:r>
          </a:p>
          <a:p>
            <a:pPr marL="285750" indent="-285750">
              <a:spcBef>
                <a:spcPts val="1080"/>
              </a:spcBef>
              <a:buClr>
                <a:schemeClr val="accent2"/>
              </a:buClr>
              <a:buSzPts val="2760"/>
            </a:pPr>
            <a:r>
              <a:rPr lang="en-US" sz="2000" dirty="0">
                <a:solidFill>
                  <a:schemeClr val="bg1"/>
                </a:solidFill>
              </a:rPr>
              <a:t>Uncertainty-Accepting Cultures versus Uncertainty-Rejecting Cultures </a:t>
            </a:r>
          </a:p>
          <a:p>
            <a:pPr marL="285750" indent="-285750">
              <a:spcBef>
                <a:spcPts val="1080"/>
              </a:spcBef>
              <a:buClr>
                <a:schemeClr val="accent2"/>
              </a:buClr>
              <a:buSzPts val="2760"/>
            </a:pPr>
            <a:r>
              <a:rPr lang="en-US" sz="2000" dirty="0">
                <a:solidFill>
                  <a:schemeClr val="bg1"/>
                </a:solidFill>
              </a:rPr>
              <a:t>Short-Term versus Long-Term Orientation </a:t>
            </a:r>
          </a:p>
          <a:p>
            <a:pPr marL="285750" indent="-285750">
              <a:spcBef>
                <a:spcPts val="1080"/>
              </a:spcBef>
              <a:buClr>
                <a:schemeClr val="accent2"/>
              </a:buClr>
              <a:buSzPts val="2760"/>
            </a:pPr>
            <a:r>
              <a:rPr lang="en-US" sz="2000" dirty="0">
                <a:solidFill>
                  <a:schemeClr val="bg1"/>
                </a:solidFill>
              </a:rPr>
              <a:t>Time Orientation</a:t>
            </a:r>
          </a:p>
        </p:txBody>
      </p:sp>
    </p:spTree>
    <p:extLst>
      <p:ext uri="{BB962C8B-B14F-4D97-AF65-F5344CB8AC3E}">
        <p14:creationId xmlns:p14="http://schemas.microsoft.com/office/powerpoint/2010/main" val="35904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and blue symbols">
            <a:extLst>
              <a:ext uri="{FF2B5EF4-FFF2-40B4-BE49-F238E27FC236}">
                <a16:creationId xmlns:a16="http://schemas.microsoft.com/office/drawing/2014/main" id="{A51A26D5-2B29-55BB-B271-F6811874CA66}"/>
              </a:ext>
            </a:extLst>
          </p:cNvPr>
          <p:cNvPicPr>
            <a:picLocks noChangeAspect="1"/>
          </p:cNvPicPr>
          <p:nvPr/>
        </p:nvPicPr>
        <p:blipFill rotWithShape="1">
          <a:blip r:embed="rId3"/>
          <a:srcRect t="6963" r="12095" b="2128"/>
          <a:stretch/>
        </p:blipFill>
        <p:spPr>
          <a:xfrm>
            <a:off x="3580806" y="10"/>
            <a:ext cx="8668512" cy="6857990"/>
          </a:xfrm>
          <a:prstGeom prst="rect">
            <a:avLst/>
          </a:prstGeom>
        </p:spPr>
      </p:pic>
      <p:sp>
        <p:nvSpPr>
          <p:cNvPr id="21"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01;p10">
            <a:extLst>
              <a:ext uri="{FF2B5EF4-FFF2-40B4-BE49-F238E27FC236}">
                <a16:creationId xmlns:a16="http://schemas.microsoft.com/office/drawing/2014/main" id="{67CC3D67-92A7-FCCA-AAC9-D869D633699C}"/>
              </a:ext>
            </a:extLst>
          </p:cNvPr>
          <p:cNvSpPr txBox="1">
            <a:spLocks/>
          </p:cNvSpPr>
          <p:nvPr/>
        </p:nvSpPr>
        <p:spPr>
          <a:xfrm>
            <a:off x="588538" y="1020763"/>
            <a:ext cx="3963141" cy="1478915"/>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3200" dirty="0">
                <a:latin typeface="+mn-lt"/>
              </a:rPr>
              <a:t>Review &amp; Reflection Questions </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02;p10">
            <a:extLst>
              <a:ext uri="{FF2B5EF4-FFF2-40B4-BE49-F238E27FC236}">
                <a16:creationId xmlns:a16="http://schemas.microsoft.com/office/drawing/2014/main" id="{384637A6-C123-8546-D994-104D129E71C6}"/>
              </a:ext>
            </a:extLst>
          </p:cNvPr>
          <p:cNvSpPr txBox="1">
            <a:spLocks/>
          </p:cNvSpPr>
          <p:nvPr/>
        </p:nvSpPr>
        <p:spPr>
          <a:xfrm>
            <a:off x="973455" y="2687574"/>
            <a:ext cx="6117209" cy="366344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dirty="0">
                <a:latin typeface="+mj-lt"/>
              </a:rPr>
              <a:t>Why are diverse teams better at decision-making and problem-solving?</a:t>
            </a:r>
          </a:p>
          <a:p>
            <a:pPr marL="285750">
              <a:spcBef>
                <a:spcPts val="1080"/>
              </a:spcBef>
              <a:buSzPts val="2760"/>
            </a:pPr>
            <a:r>
              <a:rPr lang="en-US" dirty="0">
                <a:latin typeface="+mj-lt"/>
              </a:rPr>
              <a:t>What are some of the challenges that multicultural teams face? </a:t>
            </a:r>
          </a:p>
          <a:p>
            <a:pPr marL="285750">
              <a:spcBef>
                <a:spcPts val="1080"/>
              </a:spcBef>
              <a:buSzPts val="2760"/>
            </a:pPr>
            <a:r>
              <a:rPr lang="en-US" dirty="0">
                <a:latin typeface="+mj-lt"/>
              </a:rPr>
              <a:t>How might you further cultivate your own cultural intelligence? </a:t>
            </a:r>
          </a:p>
          <a:p>
            <a:pPr marL="285750">
              <a:spcBef>
                <a:spcPts val="1080"/>
              </a:spcBef>
              <a:buSzPts val="2760"/>
            </a:pPr>
            <a:r>
              <a:rPr lang="en-US" dirty="0">
                <a:latin typeface="+mj-lt"/>
              </a:rPr>
              <a:t>What are some potential points of divergence between cultures?</a:t>
            </a:r>
          </a:p>
        </p:txBody>
      </p:sp>
    </p:spTree>
    <p:extLst>
      <p:ext uri="{BB962C8B-B14F-4D97-AF65-F5344CB8AC3E}">
        <p14:creationId xmlns:p14="http://schemas.microsoft.com/office/powerpoint/2010/main" val="272124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4346611" y="2262741"/>
            <a:ext cx="3498777" cy="2332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48"/>
        <p:cNvGrpSpPr/>
        <p:nvPr/>
      </p:nvGrpSpPr>
      <p:grpSpPr>
        <a:xfrm>
          <a:off x="0" y="0"/>
          <a:ext cx="0" cy="0"/>
          <a:chOff x="0" y="0"/>
          <a:chExt cx="0" cy="0"/>
        </a:xfrm>
      </p:grpSpPr>
      <p:sp useBgFill="1">
        <p:nvSpPr>
          <p:cNvPr id="271" name="Rectangle 127">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9" name="Google Shape;249;p16"/>
          <p:cNvSpPr txBox="1">
            <a:spLocks noGrp="1"/>
          </p:cNvSpPr>
          <p:nvPr>
            <p:ph type="title"/>
          </p:nvPr>
        </p:nvSpPr>
        <p:spPr>
          <a:xfrm>
            <a:off x="8153400" y="431060"/>
            <a:ext cx="3322317" cy="2260645"/>
          </a:xfrm>
          <a:prstGeom prst="rect">
            <a:avLst/>
          </a:prstGeom>
        </p:spPr>
        <p:txBody>
          <a:bodyPr spcFirstLastPara="1" vert="horz" lIns="91440" tIns="45720" rIns="91440" bIns="45720" rtlCol="0" anchor="b" anchorCtr="0">
            <a:normAutofit/>
          </a:bodyPr>
          <a:lstStyle/>
          <a:p>
            <a:pPr marL="0" lvl="0" indent="0">
              <a:spcAft>
                <a:spcPts val="0"/>
              </a:spcAft>
              <a:buClr>
                <a:srgbClr val="FFFFFF"/>
              </a:buClr>
              <a:buSzPts val="3600"/>
            </a:pPr>
            <a:r>
              <a:rPr lang="en-US" kern="1200" dirty="0">
                <a:solidFill>
                  <a:schemeClr val="tx1"/>
                </a:solidFill>
                <a:latin typeface="+mj-lt"/>
                <a:ea typeface="+mj-ea"/>
                <a:cs typeface="+mj-cs"/>
              </a:rPr>
              <a:t>The Nature of Leadership </a:t>
            </a:r>
          </a:p>
        </p:txBody>
      </p:sp>
      <p:sp>
        <p:nvSpPr>
          <p:cNvPr id="250" name="Google Shape;250;p16"/>
          <p:cNvSpPr txBox="1">
            <a:spLocks noGrp="1"/>
          </p:cNvSpPr>
          <p:nvPr>
            <p:ph idx="1"/>
          </p:nvPr>
        </p:nvSpPr>
        <p:spPr>
          <a:xfrm>
            <a:off x="8153399" y="3127912"/>
            <a:ext cx="3755570" cy="2169367"/>
          </a:xfrm>
          <a:prstGeom prst="rect">
            <a:avLst/>
          </a:prstGeom>
        </p:spPr>
        <p:txBody>
          <a:bodyPr spcFirstLastPara="1" vert="horz" lIns="91440" tIns="45720" rIns="91440" bIns="45720" rtlCol="0" anchor="b" anchorCtr="0">
            <a:normAutofit fontScale="85000" lnSpcReduction="10000"/>
          </a:bodyPr>
          <a:lstStyle/>
          <a:p>
            <a:pPr marL="0" indent="0">
              <a:spcBef>
                <a:spcPct val="0"/>
              </a:spcBef>
              <a:buClr>
                <a:srgbClr val="FFFFFF"/>
              </a:buClr>
              <a:buSzPts val="3600"/>
              <a:buNone/>
            </a:pPr>
            <a:r>
              <a:rPr lang="en-US" sz="4400" dirty="0">
                <a:latin typeface="+mj-lt"/>
                <a:ea typeface="+mj-ea"/>
                <a:cs typeface="+mj-cs"/>
              </a:rPr>
              <a:t>What is the nature of leadership and the leadership process?</a:t>
            </a:r>
          </a:p>
        </p:txBody>
      </p:sp>
      <p:pic>
        <p:nvPicPr>
          <p:cNvPr id="251" name="Google Shape;251;p16" descr="A group of people working on a project&#10;&#10;Description automatically generated with low confidence"/>
          <p:cNvPicPr preferRelativeResize="0"/>
          <p:nvPr/>
        </p:nvPicPr>
        <p:blipFill rotWithShape="1">
          <a:blip r:embed="rId3">
            <a:extLst>
              <a:ext uri="{28A0092B-C50C-407E-A947-70E740481C1C}">
                <a14:useLocalDpi xmlns:a14="http://schemas.microsoft.com/office/drawing/2010/main" val="0"/>
              </a:ext>
            </a:extLst>
          </a:blip>
          <a:stretch/>
        </p:blipFill>
        <p:spPr>
          <a:xfrm>
            <a:off x="716280" y="1731360"/>
            <a:ext cx="6436548" cy="3395279"/>
          </a:xfrm>
          <a:prstGeom prst="rect">
            <a:avLst/>
          </a:prstGeom>
          <a:noFill/>
        </p:spPr>
      </p:pic>
      <p:cxnSp>
        <p:nvCxnSpPr>
          <p:cNvPr id="272" name="Straight Connector 25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anim calcmode="lin" valueType="num">
                                      <p:cBhvr>
                                        <p:cTn id="8" dur="10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ucklings swim behind their mother physics behind the swim #likeshare  #youtubeviews #subscribe - YouTube">
            <a:extLst>
              <a:ext uri="{FF2B5EF4-FFF2-40B4-BE49-F238E27FC236}">
                <a16:creationId xmlns:a16="http://schemas.microsoft.com/office/drawing/2014/main" id="{D453CA9D-14EC-BB61-FD9C-995D8299D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19B9899E-CA66-27D9-CF68-F70303DA1E0A}"/>
              </a:ext>
            </a:extLst>
          </p:cNvPr>
          <p:cNvSpPr txBox="1"/>
          <p:nvPr/>
        </p:nvSpPr>
        <p:spPr>
          <a:xfrm>
            <a:off x="1117898" y="710003"/>
            <a:ext cx="3822189" cy="142594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0" u="none" strike="noStrike" baseline="0" dirty="0">
                <a:latin typeface="+mj-lt"/>
                <a:ea typeface="+mj-ea"/>
                <a:cs typeface="+mj-cs"/>
              </a:rPr>
              <a:t>Leadership</a:t>
            </a:r>
            <a:endParaRPr lang="en-US" sz="4800" dirty="0">
              <a:latin typeface="+mj-lt"/>
              <a:ea typeface="+mj-ea"/>
              <a:cs typeface="+mj-cs"/>
            </a:endParaRPr>
          </a:p>
        </p:txBody>
      </p:sp>
      <p:sp>
        <p:nvSpPr>
          <p:cNvPr id="11" name="TextBox 10">
            <a:extLst>
              <a:ext uri="{FF2B5EF4-FFF2-40B4-BE49-F238E27FC236}">
                <a16:creationId xmlns:a16="http://schemas.microsoft.com/office/drawing/2014/main" id="{8A8B5CE9-5C4C-4DD1-94F6-5202355EF419}"/>
              </a:ext>
            </a:extLst>
          </p:cNvPr>
          <p:cNvSpPr txBox="1"/>
          <p:nvPr/>
        </p:nvSpPr>
        <p:spPr>
          <a:xfrm>
            <a:off x="1117898" y="1960865"/>
            <a:ext cx="4508351" cy="3742762"/>
          </a:xfrm>
          <a:prstGeom prst="rect">
            <a:avLst/>
          </a:prstGeom>
        </p:spPr>
        <p:txBody>
          <a:bodyPr vert="horz" lIns="91440" tIns="45720" rIns="91440" bIns="45720" rtlCol="0">
            <a:normAutofit/>
          </a:bodyPr>
          <a:lstStyle/>
          <a:p>
            <a:pPr>
              <a:lnSpc>
                <a:spcPct val="90000"/>
              </a:lnSpc>
              <a:spcAft>
                <a:spcPts val="600"/>
              </a:spcAft>
            </a:pPr>
            <a:r>
              <a:rPr lang="en-US" sz="3200" b="1" i="0" u="none" strike="noStrike" baseline="0" dirty="0"/>
              <a:t>Leadership </a:t>
            </a:r>
            <a:r>
              <a:rPr lang="en-US" sz="3200" b="0" i="0" u="none" strike="noStrike" baseline="0" dirty="0"/>
              <a:t>is frequently defined as a social (interpersonal) influence relationship between two or more persons who depend on each other to attain certain mutual goals in a group situation.</a:t>
            </a:r>
          </a:p>
        </p:txBody>
      </p:sp>
      <p:sp>
        <p:nvSpPr>
          <p:cNvPr id="21" name="Google Shape;249;p16">
            <a:extLst>
              <a:ext uri="{FF2B5EF4-FFF2-40B4-BE49-F238E27FC236}">
                <a16:creationId xmlns:a16="http://schemas.microsoft.com/office/drawing/2014/main" id="{5BF30F43-1093-450E-2028-0E4BBF059FA6}"/>
              </a:ext>
            </a:extLst>
          </p:cNvPr>
          <p:cNvSpPr txBox="1">
            <a:spLocks/>
          </p:cNvSpPr>
          <p:nvPr/>
        </p:nvSpPr>
        <p:spPr>
          <a:xfrm>
            <a:off x="1117898" y="425298"/>
            <a:ext cx="10260103"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t>The Nature of Leadership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861641"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298268"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37" name="TextBox 36">
            <a:extLst>
              <a:ext uri="{FF2B5EF4-FFF2-40B4-BE49-F238E27FC236}">
                <a16:creationId xmlns:a16="http://schemas.microsoft.com/office/drawing/2014/main" id="{B9F69215-3860-B263-01BB-6238DBA6E80A}"/>
              </a:ext>
            </a:extLst>
          </p:cNvPr>
          <p:cNvSpPr txBox="1"/>
          <p:nvPr/>
        </p:nvSpPr>
        <p:spPr>
          <a:xfrm>
            <a:off x="551150" y="1871945"/>
            <a:ext cx="4779363" cy="4401205"/>
          </a:xfrm>
          <a:prstGeom prst="rect">
            <a:avLst/>
          </a:prstGeom>
          <a:noFill/>
        </p:spPr>
        <p:txBody>
          <a:bodyPr wrap="square">
            <a:spAutoFit/>
          </a:bodyPr>
          <a:lstStyle/>
          <a:p>
            <a:pPr algn="r">
              <a:spcBef>
                <a:spcPts val="1200"/>
              </a:spcBef>
            </a:pPr>
            <a:r>
              <a:rPr lang="en-US" sz="2600" i="0" u="none" strike="noStrike" baseline="0" dirty="0">
                <a:solidFill>
                  <a:srgbClr val="000000"/>
                </a:solidFill>
                <a:latin typeface="+mj-lt"/>
              </a:rPr>
              <a:t>The two dual concepts, leader and manager, leadership and management, are </a:t>
            </a:r>
            <a:r>
              <a:rPr lang="en-US" sz="2600" b="1" i="1" u="none" strike="noStrike" baseline="0" dirty="0">
                <a:solidFill>
                  <a:srgbClr val="0070C0"/>
                </a:solidFill>
                <a:latin typeface="+mj-lt"/>
              </a:rPr>
              <a:t>not interchangeable, nor are they redundant.</a:t>
            </a:r>
          </a:p>
          <a:p>
            <a:pPr algn="r">
              <a:spcBef>
                <a:spcPts val="1200"/>
              </a:spcBef>
            </a:pPr>
            <a:r>
              <a:rPr lang="en-US" sz="2600" i="0" u="none" strike="noStrike" baseline="0" dirty="0">
                <a:solidFill>
                  <a:srgbClr val="000000"/>
                </a:solidFill>
                <a:latin typeface="+mj-lt"/>
              </a:rPr>
              <a:t>The differences between the two can, however, be confusing.</a:t>
            </a:r>
          </a:p>
          <a:p>
            <a:pPr algn="r">
              <a:spcBef>
                <a:spcPts val="1200"/>
              </a:spcBef>
            </a:pPr>
            <a:r>
              <a:rPr lang="en-US" sz="2600" i="0" u="none" strike="noStrike" baseline="0" dirty="0">
                <a:solidFill>
                  <a:srgbClr val="000000"/>
                </a:solidFill>
                <a:latin typeface="+mj-lt"/>
              </a:rPr>
              <a:t>In many instances, </a:t>
            </a:r>
            <a:r>
              <a:rPr lang="en-US" sz="2600" b="1" i="1" u="none" strike="noStrike" baseline="0" dirty="0">
                <a:solidFill>
                  <a:srgbClr val="0070C0"/>
                </a:solidFill>
                <a:latin typeface="+mj-lt"/>
              </a:rPr>
              <a:t>to be a good manager one needs to be an effective leader</a:t>
            </a:r>
            <a:r>
              <a:rPr lang="en-US" sz="2600" b="1" i="0" u="none" strike="noStrike" baseline="0" dirty="0">
                <a:solidFill>
                  <a:srgbClr val="0070C0"/>
                </a:solidFill>
                <a:latin typeface="+mj-lt"/>
              </a:rPr>
              <a:t>. </a:t>
            </a:r>
            <a:endParaRPr lang="en-US" sz="2600" b="1" dirty="0">
              <a:solidFill>
                <a:srgbClr val="0070C0"/>
              </a:solidFill>
              <a:latin typeface="+mj-lt"/>
            </a:endParaRPr>
          </a:p>
        </p:txBody>
      </p:sp>
      <p:grpSp>
        <p:nvGrpSpPr>
          <p:cNvPr id="2" name="Group 1">
            <a:extLst>
              <a:ext uri="{FF2B5EF4-FFF2-40B4-BE49-F238E27FC236}">
                <a16:creationId xmlns:a16="http://schemas.microsoft.com/office/drawing/2014/main" id="{F05F149B-240F-C0E5-64B5-CDF1B987BE10}"/>
              </a:ext>
            </a:extLst>
          </p:cNvPr>
          <p:cNvGrpSpPr/>
          <p:nvPr/>
        </p:nvGrpSpPr>
        <p:grpSpPr>
          <a:xfrm>
            <a:off x="5868308" y="969457"/>
            <a:ext cx="5591853" cy="5188574"/>
            <a:chOff x="5868308" y="969457"/>
            <a:chExt cx="5591853" cy="5188574"/>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4160" y="969457"/>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43" name="TextBox 42">
              <a:extLst>
                <a:ext uri="{FF2B5EF4-FFF2-40B4-BE49-F238E27FC236}">
                  <a16:creationId xmlns:a16="http://schemas.microsoft.com/office/drawing/2014/main" id="{756C7F39-BA7B-78E3-6B05-512691EDB8A5}"/>
                </a:ext>
              </a:extLst>
            </p:cNvPr>
            <p:cNvSpPr txBox="1"/>
            <p:nvPr/>
          </p:nvSpPr>
          <p:spPr>
            <a:xfrm>
              <a:off x="5868308" y="4957702"/>
              <a:ext cx="5591853" cy="1200329"/>
            </a:xfrm>
            <a:prstGeom prst="rect">
              <a:avLst/>
            </a:prstGeom>
            <a:noFill/>
          </p:spPr>
          <p:txBody>
            <a:bodyPr wrap="square">
              <a:spAutoFit/>
            </a:bodyPr>
            <a:lstStyle/>
            <a:p>
              <a:pPr algn="r"/>
              <a:r>
                <a:rPr lang="en-US" sz="1800" b="0" i="1" u="none" strike="noStrike" baseline="0" dirty="0">
                  <a:solidFill>
                    <a:schemeClr val="tx1">
                      <a:lumMod val="75000"/>
                      <a:lumOff val="25000"/>
                    </a:schemeClr>
                  </a:solidFill>
                  <a:latin typeface="Lora" pitchFamily="2" charset="0"/>
                </a:rPr>
                <a:t>Effective leadership often necessitates the ability to manage—to set goals; plan, devise, and implement strategy; make decisions and solve problems; and organize and control. </a:t>
              </a:r>
              <a:endParaRPr lang="en-US" i="1" dirty="0">
                <a:solidFill>
                  <a:schemeClr val="tx1">
                    <a:lumMod val="75000"/>
                    <a:lumOff val="25000"/>
                  </a:schemeClr>
                </a:solidFill>
              </a:endParaRPr>
            </a:p>
          </p:txBody>
        </p:sp>
      </p:grpSp>
    </p:spTree>
    <p:extLst>
      <p:ext uri="{BB962C8B-B14F-4D97-AF65-F5344CB8AC3E}">
        <p14:creationId xmlns:p14="http://schemas.microsoft.com/office/powerpoint/2010/main" val="33811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7" name="TextBox 16">
            <a:extLst>
              <a:ext uri="{FF2B5EF4-FFF2-40B4-BE49-F238E27FC236}">
                <a16:creationId xmlns:a16="http://schemas.microsoft.com/office/drawing/2014/main" id="{C693641A-0668-08E9-5973-AF6C1B38E9CF}"/>
              </a:ext>
            </a:extLst>
          </p:cNvPr>
          <p:cNvSpPr txBox="1"/>
          <p:nvPr/>
        </p:nvSpPr>
        <p:spPr>
          <a:xfrm>
            <a:off x="267832" y="2000404"/>
            <a:ext cx="5150145" cy="3724096"/>
          </a:xfrm>
          <a:prstGeom prst="rect">
            <a:avLst/>
          </a:prstGeom>
          <a:noFill/>
        </p:spPr>
        <p:txBody>
          <a:bodyPr wrap="square">
            <a:spAutoFit/>
          </a:bodyPr>
          <a:lstStyle/>
          <a:p>
            <a:pPr algn="r">
              <a:spcBef>
                <a:spcPts val="1200"/>
              </a:spcBef>
            </a:pPr>
            <a:r>
              <a:rPr lang="en-US" sz="2400" dirty="0">
                <a:solidFill>
                  <a:srgbClr val="000000"/>
                </a:solidFill>
                <a:latin typeface="+mj-lt"/>
              </a:rPr>
              <a:t>T</a:t>
            </a:r>
            <a:r>
              <a:rPr lang="en-US" sz="2400" b="0" i="0" u="none" strike="noStrike" baseline="0" dirty="0">
                <a:solidFill>
                  <a:srgbClr val="000000"/>
                </a:solidFill>
                <a:latin typeface="+mj-lt"/>
              </a:rPr>
              <a:t>wo concepts are defined differently.</a:t>
            </a:r>
          </a:p>
          <a:p>
            <a:pPr marL="342900" indent="-342900" algn="r">
              <a:spcBef>
                <a:spcPts val="1200"/>
              </a:spcBef>
              <a:buFont typeface="Arial" panose="020B0604020202020204" pitchFamily="34" charset="0"/>
              <a:buChar char="•"/>
            </a:pPr>
            <a:r>
              <a:rPr lang="en-US" sz="2400" b="1" i="1" dirty="0">
                <a:solidFill>
                  <a:schemeClr val="accent2">
                    <a:lumMod val="50000"/>
                  </a:schemeClr>
                </a:solidFill>
              </a:rPr>
              <a:t>M</a:t>
            </a:r>
            <a:r>
              <a:rPr lang="en-US" sz="2400" b="1" i="1" u="none" strike="noStrike" baseline="0" dirty="0">
                <a:solidFill>
                  <a:schemeClr val="accent2">
                    <a:lumMod val="50000"/>
                  </a:schemeClr>
                </a:solidFill>
              </a:rPr>
              <a:t>anagement</a:t>
            </a:r>
            <a:r>
              <a:rPr lang="en-US" sz="2400" b="1" i="1" u="none" strike="noStrike" baseline="0" dirty="0">
                <a:solidFill>
                  <a:schemeClr val="accent2">
                    <a:lumMod val="50000"/>
                  </a:schemeClr>
                </a:solidFill>
                <a:latin typeface="+mj-lt"/>
              </a:rPr>
              <a:t> is defined as a process consisting of planning, organizing, directing, and controlling.</a:t>
            </a:r>
          </a:p>
          <a:p>
            <a:pPr marL="342900" indent="-342900" algn="r">
              <a:spcBef>
                <a:spcPts val="1200"/>
              </a:spcBef>
              <a:buFont typeface="Arial" panose="020B0604020202020204" pitchFamily="34" charset="0"/>
              <a:buChar char="•"/>
            </a:pPr>
            <a:r>
              <a:rPr lang="en-US" sz="2400" b="1" i="1" dirty="0">
                <a:solidFill>
                  <a:schemeClr val="accent5">
                    <a:lumMod val="50000"/>
                  </a:schemeClr>
                </a:solidFill>
              </a:rPr>
              <a:t>L</a:t>
            </a:r>
            <a:r>
              <a:rPr lang="en-US" sz="2400" b="1" i="1" u="none" strike="noStrike" baseline="0" dirty="0">
                <a:solidFill>
                  <a:schemeClr val="accent5">
                    <a:lumMod val="50000"/>
                  </a:schemeClr>
                </a:solidFill>
              </a:rPr>
              <a:t>eadership</a:t>
            </a:r>
            <a:r>
              <a:rPr lang="en-US" sz="2400" b="1" i="1" u="none" strike="noStrike" baseline="0" dirty="0">
                <a:solidFill>
                  <a:schemeClr val="accent5">
                    <a:lumMod val="50000"/>
                  </a:schemeClr>
                </a:solidFill>
                <a:latin typeface="+mj-lt"/>
              </a:rPr>
              <a:t> is defined as a social (interpersonal) influence relationship between two or more people who are dependent on each another for goal attainment.</a:t>
            </a:r>
            <a:endParaRPr lang="en-US" sz="2400" b="1" i="1" dirty="0">
              <a:solidFill>
                <a:schemeClr val="accent5">
                  <a:lumMod val="50000"/>
                </a:schemeClr>
              </a:solidFill>
              <a:latin typeface="+mj-lt"/>
            </a:endParaRPr>
          </a:p>
        </p:txBody>
      </p:sp>
      <p:grpSp>
        <p:nvGrpSpPr>
          <p:cNvPr id="2" name="Group 1">
            <a:extLst>
              <a:ext uri="{FF2B5EF4-FFF2-40B4-BE49-F238E27FC236}">
                <a16:creationId xmlns:a16="http://schemas.microsoft.com/office/drawing/2014/main" id="{5D23909F-C05B-7421-60AD-D5D565AD032A}"/>
              </a:ext>
            </a:extLst>
          </p:cNvPr>
          <p:cNvGrpSpPr/>
          <p:nvPr/>
        </p:nvGrpSpPr>
        <p:grpSpPr>
          <a:xfrm>
            <a:off x="535666" y="1503472"/>
            <a:ext cx="10922827" cy="4989289"/>
            <a:chOff x="535666" y="1503472"/>
            <a:chExt cx="10922827" cy="4989289"/>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2492" y="1503472"/>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19" name="TextBox 18">
              <a:extLst>
                <a:ext uri="{FF2B5EF4-FFF2-40B4-BE49-F238E27FC236}">
                  <a16:creationId xmlns:a16="http://schemas.microsoft.com/office/drawing/2014/main" id="{6B5812B8-6FE5-FC47-1527-98A8C1A2ACB0}"/>
                </a:ext>
              </a:extLst>
            </p:cNvPr>
            <p:cNvSpPr txBox="1"/>
            <p:nvPr/>
          </p:nvSpPr>
          <p:spPr>
            <a:xfrm>
              <a:off x="535666" y="5754097"/>
              <a:ext cx="4882311" cy="738664"/>
            </a:xfrm>
            <a:prstGeom prst="rect">
              <a:avLst/>
            </a:prstGeom>
            <a:noFill/>
          </p:spPr>
          <p:txBody>
            <a:bodyPr wrap="square">
              <a:spAutoFit/>
            </a:bodyPr>
            <a:lstStyle/>
            <a:p>
              <a:pPr algn="r"/>
              <a:r>
                <a:rPr lang="en-US" sz="1400" b="0" i="0" u="none" strike="noStrike" baseline="0" dirty="0">
                  <a:solidFill>
                    <a:srgbClr val="0000FF"/>
                  </a:solidFill>
                  <a:latin typeface="+mj-lt"/>
                </a:rPr>
                <a:t>Management and Organizational Behavior, </a:t>
              </a:r>
              <a:r>
                <a:rPr lang="en-US" sz="1400" b="0" i="0" u="none" strike="noStrike" baseline="0" dirty="0">
                  <a:solidFill>
                    <a:srgbClr val="0000FF"/>
                  </a:solidFill>
                  <a:latin typeface="+mj-lt"/>
                  <a:hlinkClick r:id="rId4"/>
                </a:rPr>
                <a:t>https://cnx.org/contents/c3acb2ab-7d5c-45ad-b3cd-e59673fedd4e@8.90:e4112b33-edb8-4e97-943a-859ec40197a7</a:t>
              </a:r>
              <a:endParaRPr lang="en-US" sz="1400" dirty="0">
                <a:latin typeface="+mj-lt"/>
              </a:endParaRPr>
            </a:p>
          </p:txBody>
        </p:sp>
      </p:grpSp>
    </p:spTree>
    <p:extLst>
      <p:ext uri="{BB962C8B-B14F-4D97-AF65-F5344CB8AC3E}">
        <p14:creationId xmlns:p14="http://schemas.microsoft.com/office/powerpoint/2010/main" val="35429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1026560"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463187"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8" name="TextBox 17">
            <a:extLst>
              <a:ext uri="{FF2B5EF4-FFF2-40B4-BE49-F238E27FC236}">
                <a16:creationId xmlns:a16="http://schemas.microsoft.com/office/drawing/2014/main" id="{F1E45A2C-471B-C025-734C-3C6DBA145A6C}"/>
              </a:ext>
            </a:extLst>
          </p:cNvPr>
          <p:cNvSpPr txBox="1"/>
          <p:nvPr/>
        </p:nvSpPr>
        <p:spPr>
          <a:xfrm>
            <a:off x="5881665" y="1811792"/>
            <a:ext cx="5426845" cy="3693319"/>
          </a:xfrm>
          <a:prstGeom prst="rect">
            <a:avLst/>
          </a:prstGeom>
          <a:noFill/>
        </p:spPr>
        <p:txBody>
          <a:bodyPr wrap="square">
            <a:spAutoFit/>
          </a:bodyPr>
          <a:lstStyle/>
          <a:p>
            <a:pPr marL="342900" indent="-342900" algn="r">
              <a:spcBef>
                <a:spcPts val="1200"/>
              </a:spcBef>
              <a:buFont typeface="Arial" panose="020B0604020202020204" pitchFamily="34" charset="0"/>
              <a:buChar char="•"/>
            </a:pPr>
            <a:r>
              <a:rPr lang="en-US" sz="2800" b="1" i="1" u="none" strike="noStrike" baseline="0" dirty="0">
                <a:solidFill>
                  <a:schemeClr val="accent2">
                    <a:lumMod val="50000"/>
                  </a:schemeClr>
                </a:solidFill>
                <a:latin typeface="+mj-lt"/>
              </a:rPr>
              <a:t>Managers</a:t>
            </a:r>
            <a:r>
              <a:rPr lang="en-US" sz="2800" u="none" strike="noStrike" baseline="0" dirty="0">
                <a:solidFill>
                  <a:schemeClr val="accent2">
                    <a:lumMod val="50000"/>
                  </a:schemeClr>
                </a:solidFill>
                <a:latin typeface="+mj-lt"/>
              </a:rPr>
              <a:t> are generally </a:t>
            </a:r>
            <a:r>
              <a:rPr lang="en-US" sz="2800" b="1" i="1" u="none" strike="noStrike" baseline="0" dirty="0">
                <a:solidFill>
                  <a:schemeClr val="accent2">
                    <a:lumMod val="50000"/>
                  </a:schemeClr>
                </a:solidFill>
                <a:latin typeface="+mj-lt"/>
              </a:rPr>
              <a:t>appointed to their role</a:t>
            </a:r>
            <a:r>
              <a:rPr lang="en-US" sz="2800" u="none" strike="noStrike" baseline="0" dirty="0">
                <a:solidFill>
                  <a:schemeClr val="accent2">
                    <a:lumMod val="50000"/>
                  </a:schemeClr>
                </a:solidFill>
                <a:latin typeface="+mj-lt"/>
              </a:rPr>
              <a:t>.</a:t>
            </a:r>
          </a:p>
          <a:p>
            <a:pPr marL="342900" indent="-342900" algn="r">
              <a:spcBef>
                <a:spcPts val="1200"/>
              </a:spcBef>
              <a:buFont typeface="Arial" panose="020B0604020202020204" pitchFamily="34" charset="0"/>
              <a:buChar char="•"/>
            </a:pPr>
            <a:r>
              <a:rPr lang="en-US" sz="2800" b="1" i="1" dirty="0">
                <a:solidFill>
                  <a:srgbClr val="0070C0"/>
                </a:solidFill>
                <a:latin typeface="+mj-lt"/>
              </a:rPr>
              <a:t>L</a:t>
            </a:r>
            <a:r>
              <a:rPr lang="en-US" sz="2800" b="1" i="1" u="none" strike="noStrike" baseline="0" dirty="0">
                <a:solidFill>
                  <a:srgbClr val="0070C0"/>
                </a:solidFill>
                <a:latin typeface="+mj-lt"/>
              </a:rPr>
              <a:t>eadership</a:t>
            </a:r>
            <a:r>
              <a:rPr lang="en-US" sz="2800" u="none" strike="noStrike" baseline="0" dirty="0">
                <a:solidFill>
                  <a:srgbClr val="0070C0"/>
                </a:solidFill>
                <a:latin typeface="+mj-lt"/>
              </a:rPr>
              <a:t> per se is </a:t>
            </a:r>
            <a:r>
              <a:rPr lang="en-US" sz="2800" b="1" i="1" u="none" strike="noStrike" baseline="0" dirty="0">
                <a:solidFill>
                  <a:srgbClr val="0070C0"/>
                </a:solidFill>
                <a:latin typeface="+mj-lt"/>
              </a:rPr>
              <a:t>a relationship that revolves around the followers’ acceptance or rejection of the leader</a:t>
            </a:r>
            <a:r>
              <a:rPr lang="en-US" sz="2800" u="none" strike="noStrike" baseline="0" dirty="0">
                <a:solidFill>
                  <a:srgbClr val="0070C0"/>
                </a:solidFill>
                <a:latin typeface="+mj-lt"/>
              </a:rPr>
              <a:t>. </a:t>
            </a:r>
            <a:r>
              <a:rPr lang="en-US" sz="2800" b="1" i="1" dirty="0">
                <a:solidFill>
                  <a:srgbClr val="0070C0"/>
                </a:solidFill>
                <a:latin typeface="+mj-lt"/>
              </a:rPr>
              <a:t>L</a:t>
            </a:r>
            <a:r>
              <a:rPr lang="en-US" sz="2800" b="1" i="1" u="none" strike="noStrike" baseline="0" dirty="0">
                <a:solidFill>
                  <a:srgbClr val="0070C0"/>
                </a:solidFill>
                <a:latin typeface="+mj-lt"/>
              </a:rPr>
              <a:t>eaders often emerge </a:t>
            </a:r>
            <a:r>
              <a:rPr lang="en-US" sz="2800" u="none" strike="noStrike" baseline="0" dirty="0">
                <a:solidFill>
                  <a:srgbClr val="0070C0"/>
                </a:solidFill>
                <a:latin typeface="+mj-lt"/>
              </a:rPr>
              <a:t>out of events that unfold among members of a group. </a:t>
            </a:r>
            <a:endParaRPr lang="en-US" sz="2800" dirty="0">
              <a:solidFill>
                <a:srgbClr val="0070C0"/>
              </a:solidFill>
              <a:latin typeface="+mj-lt"/>
            </a:endParaRPr>
          </a:p>
        </p:txBody>
      </p:sp>
      <p:grpSp>
        <p:nvGrpSpPr>
          <p:cNvPr id="2" name="Group 1">
            <a:extLst>
              <a:ext uri="{FF2B5EF4-FFF2-40B4-BE49-F238E27FC236}">
                <a16:creationId xmlns:a16="http://schemas.microsoft.com/office/drawing/2014/main" id="{F126810E-BFEE-E7A3-2F4F-D0AD08EBE6F7}"/>
              </a:ext>
            </a:extLst>
          </p:cNvPr>
          <p:cNvGrpSpPr/>
          <p:nvPr/>
        </p:nvGrpSpPr>
        <p:grpSpPr>
          <a:xfrm>
            <a:off x="1078275" y="2015092"/>
            <a:ext cx="4417158" cy="4393872"/>
            <a:chOff x="1078275" y="2015092"/>
            <a:chExt cx="4417158" cy="4393872"/>
          </a:xfrm>
        </p:grpSpPr>
        <p:grpSp>
          <p:nvGrpSpPr>
            <p:cNvPr id="6" name="Group 5">
              <a:extLst>
                <a:ext uri="{FF2B5EF4-FFF2-40B4-BE49-F238E27FC236}">
                  <a16:creationId xmlns:a16="http://schemas.microsoft.com/office/drawing/2014/main" id="{A0FCE758-216D-9E7D-A526-998913C87AE5}"/>
                </a:ext>
              </a:extLst>
            </p:cNvPr>
            <p:cNvGrpSpPr/>
            <p:nvPr/>
          </p:nvGrpSpPr>
          <p:grpSpPr>
            <a:xfrm>
              <a:off x="1292690" y="3591149"/>
              <a:ext cx="4113446" cy="2817815"/>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sp>
          <p:nvSpPr>
            <p:cNvPr id="20" name="TextBox 19">
              <a:extLst>
                <a:ext uri="{FF2B5EF4-FFF2-40B4-BE49-F238E27FC236}">
                  <a16:creationId xmlns:a16="http://schemas.microsoft.com/office/drawing/2014/main" id="{2EEF3A40-0149-363C-A2C5-93A2A210E7AC}"/>
                </a:ext>
              </a:extLst>
            </p:cNvPr>
            <p:cNvSpPr txBox="1"/>
            <p:nvPr/>
          </p:nvSpPr>
          <p:spPr>
            <a:xfrm>
              <a:off x="1078275" y="2015092"/>
              <a:ext cx="4417158" cy="1508105"/>
            </a:xfrm>
            <a:prstGeom prst="rect">
              <a:avLst/>
            </a:prstGeom>
            <a:noFill/>
          </p:spPr>
          <p:txBody>
            <a:bodyPr wrap="square">
              <a:spAutoFit/>
            </a:bodyPr>
            <a:lstStyle/>
            <a:p>
              <a:pPr algn="r">
                <a:spcBef>
                  <a:spcPts val="1200"/>
                </a:spcBef>
              </a:pPr>
              <a:r>
                <a:rPr lang="en-US" sz="2300" b="0" i="0" u="none" strike="noStrike" baseline="0" dirty="0">
                  <a:solidFill>
                    <a:srgbClr val="000000"/>
                  </a:solidFill>
                  <a:latin typeface="+mj-lt"/>
                </a:rPr>
                <a:t>Managers and Leaders are commonly differentiated in terms of the processes through which they initially come to their position.</a:t>
              </a:r>
            </a:p>
          </p:txBody>
        </p:sp>
      </p:grpSp>
    </p:spTree>
    <p:extLst>
      <p:ext uri="{BB962C8B-B14F-4D97-AF65-F5344CB8AC3E}">
        <p14:creationId xmlns:p14="http://schemas.microsoft.com/office/powerpoint/2010/main" val="422438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1000"/>
                                        <p:tgtEl>
                                          <p:spTgt spid="18">
                                            <p:txEl>
                                              <p:pRg st="1" end="1"/>
                                            </p:txEl>
                                          </p:spTgt>
                                        </p:tgtEl>
                                      </p:cBhvr>
                                    </p:animEffect>
                                    <p:anim calcmode="lin" valueType="num">
                                      <p:cBhvr>
                                        <p:cTn id="22"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106796"/>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20" name="TextBox 19">
            <a:extLst>
              <a:ext uri="{FF2B5EF4-FFF2-40B4-BE49-F238E27FC236}">
                <a16:creationId xmlns:a16="http://schemas.microsoft.com/office/drawing/2014/main" id="{0A9B49D2-1DC6-E7FB-98E6-3FF5F2361185}"/>
              </a:ext>
            </a:extLst>
          </p:cNvPr>
          <p:cNvSpPr txBox="1"/>
          <p:nvPr/>
        </p:nvSpPr>
        <p:spPr>
          <a:xfrm>
            <a:off x="5843235" y="1984855"/>
            <a:ext cx="5585956" cy="3970318"/>
          </a:xfrm>
          <a:prstGeom prst="rect">
            <a:avLst/>
          </a:prstGeom>
          <a:noFill/>
        </p:spPr>
        <p:txBody>
          <a:bodyPr wrap="square">
            <a:spAutoFit/>
          </a:bodyPr>
          <a:lstStyle/>
          <a:p>
            <a:pPr algn="r"/>
            <a:r>
              <a:rPr lang="en-US" sz="2800" b="1" i="0" u="none" strike="noStrike" baseline="0" dirty="0">
                <a:solidFill>
                  <a:srgbClr val="0070C0"/>
                </a:solidFill>
                <a:latin typeface="+mj-lt"/>
              </a:rPr>
              <a:t>Leaders</a:t>
            </a:r>
            <a:r>
              <a:rPr lang="en-US" sz="2800" b="0" i="0" u="none" strike="noStrike" baseline="0" dirty="0">
                <a:solidFill>
                  <a:srgbClr val="0070C0"/>
                </a:solidFill>
                <a:latin typeface="+mj-lt"/>
              </a:rPr>
              <a:t> can also </a:t>
            </a:r>
            <a:r>
              <a:rPr lang="en-US" sz="2800" b="1" i="0" u="none" strike="noStrike" baseline="0" dirty="0">
                <a:solidFill>
                  <a:srgbClr val="0070C0"/>
                </a:solidFill>
                <a:latin typeface="+mj-lt"/>
              </a:rPr>
              <a:t>secure power </a:t>
            </a:r>
            <a:r>
              <a:rPr lang="en-US" sz="2800" b="0" i="0" u="none" strike="noStrike" baseline="0" dirty="0">
                <a:solidFill>
                  <a:srgbClr val="0070C0"/>
                </a:solidFill>
                <a:latin typeface="+mj-lt"/>
              </a:rPr>
              <a:t>and the ability to exercise influence using </a:t>
            </a:r>
            <a:r>
              <a:rPr lang="en-US" sz="2800" b="1" i="0" u="none" strike="noStrike" baseline="0" dirty="0">
                <a:solidFill>
                  <a:srgbClr val="0070C0"/>
                </a:solidFill>
                <a:latin typeface="+mj-lt"/>
              </a:rPr>
              <a:t>carrots and sticks</a:t>
            </a:r>
            <a:r>
              <a:rPr lang="en-US" sz="2800" b="0" i="0" u="none" strike="noStrike" baseline="0" dirty="0">
                <a:solidFill>
                  <a:srgbClr val="0070C0"/>
                </a:solidFill>
                <a:latin typeface="+mj-lt"/>
              </a:rPr>
              <a:t>; however, it is much more common for leaders to </a:t>
            </a:r>
            <a:r>
              <a:rPr lang="en-US" sz="2800" b="1" i="0" u="none" strike="noStrike" baseline="0" dirty="0">
                <a:solidFill>
                  <a:srgbClr val="0070C0"/>
                </a:solidFill>
                <a:latin typeface="+mj-lt"/>
              </a:rPr>
              <a:t>derive power from followers’ perception of their knowledge, personality and attractiveness, and the working relationship</a:t>
            </a:r>
            <a:r>
              <a:rPr lang="en-US" sz="2800" b="0" i="0" u="none" strike="noStrike" baseline="0" dirty="0">
                <a:solidFill>
                  <a:srgbClr val="0070C0"/>
                </a:solidFill>
                <a:latin typeface="+mj-lt"/>
              </a:rPr>
              <a:t> that has developed between leaders and followers. </a:t>
            </a:r>
            <a:endParaRPr lang="en-US" sz="2800" dirty="0">
              <a:solidFill>
                <a:srgbClr val="0070C0"/>
              </a:solidFill>
              <a:latin typeface="+mj-lt"/>
            </a:endParaRPr>
          </a:p>
        </p:txBody>
      </p:sp>
      <p:sp>
        <p:nvSpPr>
          <p:cNvPr id="22" name="TextBox 21">
            <a:extLst>
              <a:ext uri="{FF2B5EF4-FFF2-40B4-BE49-F238E27FC236}">
                <a16:creationId xmlns:a16="http://schemas.microsoft.com/office/drawing/2014/main" id="{CCD75F99-FF1D-011A-7D88-870C374EA24F}"/>
              </a:ext>
            </a:extLst>
          </p:cNvPr>
          <p:cNvSpPr txBox="1"/>
          <p:nvPr/>
        </p:nvSpPr>
        <p:spPr>
          <a:xfrm>
            <a:off x="5843235" y="946041"/>
            <a:ext cx="5522118" cy="954107"/>
          </a:xfrm>
          <a:prstGeom prst="rect">
            <a:avLst/>
          </a:prstGeom>
          <a:noFill/>
        </p:spPr>
        <p:txBody>
          <a:bodyPr wrap="square">
            <a:spAutoFit/>
          </a:bodyPr>
          <a:lstStyle/>
          <a:p>
            <a:pPr algn="r"/>
            <a:r>
              <a:rPr lang="en-US" sz="2800" b="1" i="0" u="none" strike="noStrike" baseline="0" dirty="0">
                <a:solidFill>
                  <a:schemeClr val="accent2">
                    <a:lumMod val="50000"/>
                  </a:schemeClr>
                </a:solidFill>
                <a:latin typeface="+mj-lt"/>
              </a:rPr>
              <a:t>Managers commonly derive their power from the larger organization. </a:t>
            </a:r>
            <a:endParaRPr lang="en-US" sz="2800" b="1" dirty="0">
              <a:solidFill>
                <a:schemeClr val="accent2">
                  <a:lumMod val="50000"/>
                </a:schemeClr>
              </a:solidFill>
              <a:latin typeface="+mj-lt"/>
            </a:endParaRPr>
          </a:p>
        </p:txBody>
      </p:sp>
      <p:grpSp>
        <p:nvGrpSpPr>
          <p:cNvPr id="2" name="Group 1">
            <a:extLst>
              <a:ext uri="{FF2B5EF4-FFF2-40B4-BE49-F238E27FC236}">
                <a16:creationId xmlns:a16="http://schemas.microsoft.com/office/drawing/2014/main" id="{EAB3C5CD-43A0-BF6F-940E-B4458758B699}"/>
              </a:ext>
            </a:extLst>
          </p:cNvPr>
          <p:cNvGrpSpPr/>
          <p:nvPr/>
        </p:nvGrpSpPr>
        <p:grpSpPr>
          <a:xfrm>
            <a:off x="938239" y="2056661"/>
            <a:ext cx="4490602" cy="4352303"/>
            <a:chOff x="938239" y="2056661"/>
            <a:chExt cx="4490602" cy="4352303"/>
          </a:xfrm>
        </p:grpSpPr>
        <p:sp>
          <p:nvSpPr>
            <p:cNvPr id="18" name="TextBox 17">
              <a:extLst>
                <a:ext uri="{FF2B5EF4-FFF2-40B4-BE49-F238E27FC236}">
                  <a16:creationId xmlns:a16="http://schemas.microsoft.com/office/drawing/2014/main" id="{BB6A6396-29FA-CA5B-00E6-527A56C30449}"/>
                </a:ext>
              </a:extLst>
            </p:cNvPr>
            <p:cNvSpPr txBox="1"/>
            <p:nvPr/>
          </p:nvSpPr>
          <p:spPr>
            <a:xfrm>
              <a:off x="938239" y="2056661"/>
              <a:ext cx="4490602" cy="1107996"/>
            </a:xfrm>
            <a:prstGeom prst="rect">
              <a:avLst/>
            </a:prstGeom>
            <a:noFill/>
          </p:spPr>
          <p:txBody>
            <a:bodyPr wrap="square">
              <a:spAutoFit/>
            </a:bodyPr>
            <a:lstStyle/>
            <a:p>
              <a:pPr algn="r"/>
              <a:r>
                <a:rPr lang="en-US" sz="2200" b="0" i="0" u="none" strike="noStrike" baseline="0" dirty="0">
                  <a:solidFill>
                    <a:srgbClr val="000000"/>
                  </a:solidFill>
                  <a:latin typeface="+mj-lt"/>
                </a:rPr>
                <a:t>Managers and Leaders often differ in terms of the types and sources of the power they exercise.</a:t>
              </a:r>
              <a:endParaRPr lang="en-US" sz="2200" dirty="0">
                <a:latin typeface="+mj-lt"/>
              </a:endParaRPr>
            </a:p>
          </p:txBody>
        </p:sp>
        <p:grpSp>
          <p:nvGrpSpPr>
            <p:cNvPr id="19" name="Group 18">
              <a:extLst>
                <a:ext uri="{FF2B5EF4-FFF2-40B4-BE49-F238E27FC236}">
                  <a16:creationId xmlns:a16="http://schemas.microsoft.com/office/drawing/2014/main" id="{43AD2414-518D-2DB8-C8F0-7B2415DFF99F}"/>
                </a:ext>
              </a:extLst>
            </p:cNvPr>
            <p:cNvGrpSpPr/>
            <p:nvPr/>
          </p:nvGrpSpPr>
          <p:grpSpPr>
            <a:xfrm>
              <a:off x="1292690" y="3591149"/>
              <a:ext cx="4113446" cy="2817815"/>
              <a:chOff x="5922492" y="1503472"/>
              <a:chExt cx="5536001" cy="3792302"/>
            </a:xfrm>
          </p:grpSpPr>
          <p:pic>
            <p:nvPicPr>
              <p:cNvPr id="21" name="Picture 2" descr="Are You A Manager Or A Leader? | HR Blog">
                <a:extLst>
                  <a:ext uri="{FF2B5EF4-FFF2-40B4-BE49-F238E27FC236}">
                    <a16:creationId xmlns:a16="http://schemas.microsoft.com/office/drawing/2014/main" id="{01CB6F14-593B-A999-D1B3-12878B66F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6515E4F-8D1F-EE7D-40E8-7E96F538562F}"/>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24" name="TextBox 23">
                <a:extLst>
                  <a:ext uri="{FF2B5EF4-FFF2-40B4-BE49-F238E27FC236}">
                    <a16:creationId xmlns:a16="http://schemas.microsoft.com/office/drawing/2014/main" id="{64B742FB-9F92-C0BA-226B-C64D1C90DF69}"/>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grpSp>
    </p:spTree>
    <p:extLst>
      <p:ext uri="{BB962C8B-B14F-4D97-AF65-F5344CB8AC3E}">
        <p14:creationId xmlns:p14="http://schemas.microsoft.com/office/powerpoint/2010/main" val="39895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5369</TotalTime>
  <Words>6546</Words>
  <Application>Microsoft Office PowerPoint</Application>
  <PresentationFormat>Widescreen</PresentationFormat>
  <Paragraphs>270</Paragraphs>
  <Slides>36</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Arial</vt:lpstr>
      <vt:lpstr>Calibri</vt:lpstr>
      <vt:lpstr>Calibri Light</vt:lpstr>
      <vt:lpstr>inherit</vt:lpstr>
      <vt:lpstr>Lora</vt:lpstr>
      <vt:lpstr>Roboto</vt:lpstr>
      <vt:lpstr>Source Sans Pro</vt:lpstr>
      <vt:lpstr>Times New Roman</vt:lpstr>
      <vt:lpstr>Tw Cen MT</vt:lpstr>
      <vt:lpstr>Office Theme</vt:lpstr>
      <vt:lpstr>1_Office Theme</vt:lpstr>
      <vt:lpstr>Group &amp; Team Theory (cont.)</vt:lpstr>
      <vt:lpstr>PowerPoint Presentation</vt:lpstr>
      <vt:lpstr>2. Leadership</vt:lpstr>
      <vt:lpstr>The Nature of Leadership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 Emergence</vt:lpstr>
      <vt:lpstr>Paths to Leadership </vt:lpstr>
      <vt:lpstr>PowerPoint Presentation</vt:lpstr>
      <vt:lpstr>Leadership as an Exercise of Influence </vt:lpstr>
      <vt:lpstr>PowerPoint Presentation</vt:lpstr>
      <vt:lpstr>Discussion:  Leadership Needs in the 21st Century </vt:lpstr>
      <vt:lpstr>Homework:   Read and write a reflect essay on one of the following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Theory</dc:title>
  <dc:creator>Admin</dc:creator>
  <cp:lastModifiedBy>Minh Hoa</cp:lastModifiedBy>
  <cp:revision>174</cp:revision>
  <dcterms:created xsi:type="dcterms:W3CDTF">2021-08-02T08:42:03Z</dcterms:created>
  <dcterms:modified xsi:type="dcterms:W3CDTF">2022-06-24T01:54:08Z</dcterms:modified>
</cp:coreProperties>
</file>